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DM Sans Bold" charset="1" panose="00000000000000000000"/>
      <p:regular r:id="rId24"/>
    </p:embeddedFont>
    <p:embeddedFont>
      <p:font typeface="DM Sans" charset="1" panose="00000000000000000000"/>
      <p:regular r:id="rId25"/>
    </p:embeddedFont>
    <p:embeddedFont>
      <p:font typeface="Tomorrow" charset="1" panose="00000000000000000000"/>
      <p:regular r:id="rId26"/>
    </p:embeddedFont>
    <p:embeddedFont>
      <p:font typeface="Tomorrow Bold"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VAGX_306T_M.mp4" Type="http://schemas.openxmlformats.org/officeDocument/2006/relationships/video"/><Relationship Id="rId5" Target="../media/VAGX_306T_M.mp4" Type="http://schemas.microsoft.com/office/2007/relationships/media"/></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sp>
        <p:nvSpPr>
          <p:cNvPr name="Freeform 2" id="2"/>
          <p:cNvSpPr/>
          <p:nvPr/>
        </p:nvSpPr>
        <p:spPr>
          <a:xfrm flipH="false" flipV="false" rot="0">
            <a:off x="8068827" y="1807791"/>
            <a:ext cx="9595793" cy="7710507"/>
          </a:xfrm>
          <a:custGeom>
            <a:avLst/>
            <a:gdLst/>
            <a:ahLst/>
            <a:cxnLst/>
            <a:rect r="r" b="b" t="t" l="l"/>
            <a:pathLst>
              <a:path h="7710507" w="9595793">
                <a:moveTo>
                  <a:pt x="0" y="0"/>
                </a:moveTo>
                <a:lnTo>
                  <a:pt x="9595792" y="0"/>
                </a:lnTo>
                <a:lnTo>
                  <a:pt x="9595792" y="7710506"/>
                </a:lnTo>
                <a:lnTo>
                  <a:pt x="0" y="7710506"/>
                </a:lnTo>
                <a:lnTo>
                  <a:pt x="0" y="0"/>
                </a:lnTo>
                <a:close/>
              </a:path>
            </a:pathLst>
          </a:custGeom>
          <a:blipFill>
            <a:blip r:embed="rId2"/>
            <a:stretch>
              <a:fillRect l="-5904" t="0" r="-935"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14754" b="0"/>
          <a:stretch>
            <a:fillRect/>
          </a:stretch>
        </p:blipFill>
        <p:spPr>
          <a:xfrm flipH="false" flipV="false" rot="0">
            <a:off x="8541760" y="1960549"/>
            <a:ext cx="8649926" cy="4960576"/>
          </a:xfrm>
          <a:prstGeom prst="rect">
            <a:avLst/>
          </a:prstGeom>
        </p:spPr>
      </p:pic>
      <p:grpSp>
        <p:nvGrpSpPr>
          <p:cNvPr name="Group 4" id="4"/>
          <p:cNvGrpSpPr/>
          <p:nvPr/>
        </p:nvGrpSpPr>
        <p:grpSpPr>
          <a:xfrm rot="0">
            <a:off x="942796" y="1028700"/>
            <a:ext cx="1572441" cy="547539"/>
            <a:chOff x="0" y="0"/>
            <a:chExt cx="2096588" cy="730051"/>
          </a:xfrm>
        </p:grpSpPr>
        <p:sp>
          <p:nvSpPr>
            <p:cNvPr name="TextBox 5" id="5"/>
            <p:cNvSpPr txBox="true"/>
            <p:nvPr/>
          </p:nvSpPr>
          <p:spPr>
            <a:xfrm rot="0">
              <a:off x="0" y="-38100"/>
              <a:ext cx="2096588" cy="352212"/>
            </a:xfrm>
            <a:prstGeom prst="rect">
              <a:avLst/>
            </a:prstGeom>
          </p:spPr>
          <p:txBody>
            <a:bodyPr anchor="t" rtlCol="false" tIns="0" lIns="0" bIns="0" rIns="0">
              <a:spAutoFit/>
            </a:bodyPr>
            <a:lstStyle/>
            <a:p>
              <a:pPr algn="just">
                <a:lnSpc>
                  <a:spcPts val="2240"/>
                </a:lnSpc>
              </a:pPr>
              <a:r>
                <a:rPr lang="en-US" b="true" sz="1600" spc="80">
                  <a:solidFill>
                    <a:srgbClr val="96AEA5"/>
                  </a:solidFill>
                  <a:latin typeface="DM Sans Bold"/>
                  <a:ea typeface="DM Sans Bold"/>
                  <a:cs typeface="DM Sans Bold"/>
                  <a:sym typeface="DM Sans Bold"/>
                </a:rPr>
                <a:t>CLASS</a:t>
              </a:r>
            </a:p>
          </p:txBody>
        </p:sp>
        <p:sp>
          <p:nvSpPr>
            <p:cNvPr name="TextBox 6" id="6"/>
            <p:cNvSpPr txBox="true"/>
            <p:nvPr/>
          </p:nvSpPr>
          <p:spPr>
            <a:xfrm rot="0">
              <a:off x="0" y="377840"/>
              <a:ext cx="2096588" cy="352212"/>
            </a:xfrm>
            <a:prstGeom prst="rect">
              <a:avLst/>
            </a:prstGeom>
          </p:spPr>
          <p:txBody>
            <a:bodyPr anchor="t" rtlCol="false" tIns="0" lIns="0" bIns="0" rIns="0">
              <a:spAutoFit/>
            </a:bodyPr>
            <a:lstStyle/>
            <a:p>
              <a:pPr algn="just">
                <a:lnSpc>
                  <a:spcPts val="2240"/>
                </a:lnSpc>
              </a:pPr>
              <a:r>
                <a:rPr lang="en-US" sz="1600">
                  <a:solidFill>
                    <a:srgbClr val="000000"/>
                  </a:solidFill>
                  <a:latin typeface="DM Sans"/>
                  <a:ea typeface="DM Sans"/>
                  <a:cs typeface="DM Sans"/>
                  <a:sym typeface="DM Sans"/>
                </a:rPr>
                <a:t>CS104</a:t>
              </a:r>
            </a:p>
          </p:txBody>
        </p:sp>
      </p:grpSp>
      <p:grpSp>
        <p:nvGrpSpPr>
          <p:cNvPr name="Group 7" id="7"/>
          <p:cNvGrpSpPr/>
          <p:nvPr/>
        </p:nvGrpSpPr>
        <p:grpSpPr>
          <a:xfrm rot="0">
            <a:off x="2601141" y="1028700"/>
            <a:ext cx="6201920" cy="547539"/>
            <a:chOff x="0" y="0"/>
            <a:chExt cx="8269227" cy="730051"/>
          </a:xfrm>
        </p:grpSpPr>
        <p:sp>
          <p:nvSpPr>
            <p:cNvPr name="TextBox 8" id="8"/>
            <p:cNvSpPr txBox="true"/>
            <p:nvPr/>
          </p:nvSpPr>
          <p:spPr>
            <a:xfrm rot="0">
              <a:off x="0" y="-38100"/>
              <a:ext cx="8269227" cy="352212"/>
            </a:xfrm>
            <a:prstGeom prst="rect">
              <a:avLst/>
            </a:prstGeom>
          </p:spPr>
          <p:txBody>
            <a:bodyPr anchor="t" rtlCol="false" tIns="0" lIns="0" bIns="0" rIns="0">
              <a:spAutoFit/>
            </a:bodyPr>
            <a:lstStyle/>
            <a:p>
              <a:pPr algn="just">
                <a:lnSpc>
                  <a:spcPts val="2240"/>
                </a:lnSpc>
              </a:pPr>
              <a:r>
                <a:rPr lang="en-US" b="true" sz="1600" spc="80">
                  <a:solidFill>
                    <a:srgbClr val="57541B"/>
                  </a:solidFill>
                  <a:latin typeface="DM Sans Bold"/>
                  <a:ea typeface="DM Sans Bold"/>
                  <a:cs typeface="DM Sans Bold"/>
                  <a:sym typeface="DM Sans Bold"/>
                </a:rPr>
                <a:t>PRESENTERS</a:t>
              </a:r>
            </a:p>
          </p:txBody>
        </p:sp>
        <p:sp>
          <p:nvSpPr>
            <p:cNvPr name="TextBox 9" id="9"/>
            <p:cNvSpPr txBox="true"/>
            <p:nvPr/>
          </p:nvSpPr>
          <p:spPr>
            <a:xfrm rot="0">
              <a:off x="0" y="377840"/>
              <a:ext cx="8269227" cy="352212"/>
            </a:xfrm>
            <a:prstGeom prst="rect">
              <a:avLst/>
            </a:prstGeom>
          </p:spPr>
          <p:txBody>
            <a:bodyPr anchor="t" rtlCol="false" tIns="0" lIns="0" bIns="0" rIns="0">
              <a:spAutoFit/>
            </a:bodyPr>
            <a:lstStyle/>
            <a:p>
              <a:pPr algn="just">
                <a:lnSpc>
                  <a:spcPts val="2240"/>
                </a:lnSpc>
              </a:pPr>
              <a:r>
                <a:rPr lang="en-US" sz="1600">
                  <a:solidFill>
                    <a:srgbClr val="000000"/>
                  </a:solidFill>
                  <a:latin typeface="DM Sans"/>
                  <a:ea typeface="DM Sans"/>
                  <a:cs typeface="DM Sans"/>
                  <a:sym typeface="DM Sans"/>
                </a:rPr>
                <a:t>Ray Sama, Juan D. Ahumada, Ganpath Ramesh, Damaris Espinoza, </a:t>
              </a:r>
            </a:p>
          </p:txBody>
        </p:sp>
      </p:grpSp>
      <p:sp>
        <p:nvSpPr>
          <p:cNvPr name="TextBox 10" id="10"/>
          <p:cNvSpPr txBox="true"/>
          <p:nvPr/>
        </p:nvSpPr>
        <p:spPr>
          <a:xfrm rot="0">
            <a:off x="942796" y="9220200"/>
            <a:ext cx="4446597" cy="273684"/>
          </a:xfrm>
          <a:prstGeom prst="rect">
            <a:avLst/>
          </a:prstGeom>
        </p:spPr>
        <p:txBody>
          <a:bodyPr anchor="t" rtlCol="false" tIns="0" lIns="0" bIns="0" rIns="0">
            <a:spAutoFit/>
          </a:bodyPr>
          <a:lstStyle/>
          <a:p>
            <a:pPr algn="l">
              <a:lnSpc>
                <a:spcPts val="2240"/>
              </a:lnSpc>
            </a:pPr>
            <a:r>
              <a:rPr lang="en-US" sz="1600" b="true">
                <a:solidFill>
                  <a:srgbClr val="57541B"/>
                </a:solidFill>
                <a:latin typeface="DM Sans Bold"/>
                <a:ea typeface="DM Sans Bold"/>
                <a:cs typeface="DM Sans Bold"/>
                <a:sym typeface="DM Sans Bold"/>
              </a:rPr>
              <a:t>Stakeholder:</a:t>
            </a:r>
            <a:r>
              <a:rPr lang="en-US" sz="1600">
                <a:solidFill>
                  <a:srgbClr val="000000"/>
                </a:solidFill>
                <a:latin typeface="DM Sans"/>
                <a:ea typeface="DM Sans"/>
                <a:cs typeface="DM Sans"/>
                <a:sym typeface="DM Sans"/>
              </a:rPr>
              <a:t> </a:t>
            </a:r>
            <a:r>
              <a:rPr lang="en-US" sz="1600" b="true">
                <a:solidFill>
                  <a:srgbClr val="000000"/>
                </a:solidFill>
                <a:latin typeface="DM Sans Bold"/>
                <a:ea typeface="DM Sans Bold"/>
                <a:cs typeface="DM Sans Bold"/>
                <a:sym typeface="DM Sans Bold"/>
              </a:rPr>
              <a:t>Kaustubh Vijaykumar Pethkar</a:t>
            </a:r>
          </a:p>
        </p:txBody>
      </p:sp>
      <p:sp>
        <p:nvSpPr>
          <p:cNvPr name="TextBox 11" id="11"/>
          <p:cNvSpPr txBox="true"/>
          <p:nvPr/>
        </p:nvSpPr>
        <p:spPr>
          <a:xfrm rot="0">
            <a:off x="942796" y="6717405"/>
            <a:ext cx="7412410" cy="2169794"/>
          </a:xfrm>
          <a:prstGeom prst="rect">
            <a:avLst/>
          </a:prstGeom>
        </p:spPr>
        <p:txBody>
          <a:bodyPr anchor="t" rtlCol="false" tIns="0" lIns="0" bIns="0" rIns="0">
            <a:spAutoFit/>
          </a:bodyPr>
          <a:lstStyle/>
          <a:p>
            <a:pPr algn="l">
              <a:lnSpc>
                <a:spcPts val="3450"/>
              </a:lnSpc>
            </a:pPr>
            <a:r>
              <a:rPr lang="en-US" sz="2300" b="true">
                <a:solidFill>
                  <a:srgbClr val="57541B"/>
                </a:solidFill>
                <a:latin typeface="DM Sans Bold"/>
                <a:ea typeface="DM Sans Bold"/>
                <a:cs typeface="DM Sans Bold"/>
                <a:sym typeface="DM Sans Bold"/>
              </a:rPr>
              <a:t>Developers: </a:t>
            </a:r>
          </a:p>
          <a:p>
            <a:pPr algn="l" marL="496575" indent="-248288" lvl="1">
              <a:lnSpc>
                <a:spcPts val="3450"/>
              </a:lnSpc>
              <a:buFont typeface="Arial"/>
              <a:buChar char="•"/>
            </a:pPr>
            <a:r>
              <a:rPr lang="en-US" b="true" sz="2300">
                <a:solidFill>
                  <a:srgbClr val="000000"/>
                </a:solidFill>
                <a:latin typeface="DM Sans Bold"/>
                <a:ea typeface="DM Sans Bold"/>
                <a:cs typeface="DM Sans Bold"/>
                <a:sym typeface="DM Sans Bold"/>
              </a:rPr>
              <a:t>Ray Sama (003)</a:t>
            </a:r>
          </a:p>
          <a:p>
            <a:pPr algn="l" marL="496575" indent="-248288" lvl="1">
              <a:lnSpc>
                <a:spcPts val="3450"/>
              </a:lnSpc>
              <a:buFont typeface="Arial"/>
              <a:buChar char="•"/>
            </a:pPr>
            <a:r>
              <a:rPr lang="en-US" b="true" sz="2300">
                <a:solidFill>
                  <a:srgbClr val="000000"/>
                </a:solidFill>
                <a:latin typeface="DM Sans Bold"/>
                <a:ea typeface="DM Sans Bold"/>
                <a:cs typeface="DM Sans Bold"/>
                <a:sym typeface="DM Sans Bold"/>
              </a:rPr>
              <a:t>Juan D. Ahumada (001)</a:t>
            </a:r>
          </a:p>
          <a:p>
            <a:pPr algn="l" marL="496575" indent="-248288" lvl="1">
              <a:lnSpc>
                <a:spcPts val="3450"/>
              </a:lnSpc>
              <a:buFont typeface="Arial"/>
              <a:buChar char="•"/>
            </a:pPr>
            <a:r>
              <a:rPr lang="en-US" b="true" sz="2300">
                <a:solidFill>
                  <a:srgbClr val="000000"/>
                </a:solidFill>
                <a:latin typeface="DM Sans Bold"/>
                <a:ea typeface="DM Sans Bold"/>
                <a:cs typeface="DM Sans Bold"/>
                <a:sym typeface="DM Sans Bold"/>
              </a:rPr>
              <a:t>Ganpath Ramesh (003)</a:t>
            </a:r>
          </a:p>
          <a:p>
            <a:pPr algn="l" marL="496575" indent="-248288" lvl="1">
              <a:lnSpc>
                <a:spcPts val="3450"/>
              </a:lnSpc>
              <a:buFont typeface="Arial"/>
              <a:buChar char="•"/>
            </a:pPr>
            <a:r>
              <a:rPr lang="en-US" b="true" sz="2300">
                <a:solidFill>
                  <a:srgbClr val="000000"/>
                </a:solidFill>
                <a:latin typeface="DM Sans Bold"/>
                <a:ea typeface="DM Sans Bold"/>
                <a:cs typeface="DM Sans Bold"/>
                <a:sym typeface="DM Sans Bold"/>
              </a:rPr>
              <a:t>Damaris Espinoza (003)</a:t>
            </a:r>
          </a:p>
        </p:txBody>
      </p:sp>
      <p:grpSp>
        <p:nvGrpSpPr>
          <p:cNvPr name="Group 12" id="12"/>
          <p:cNvGrpSpPr/>
          <p:nvPr/>
        </p:nvGrpSpPr>
        <p:grpSpPr>
          <a:xfrm rot="0">
            <a:off x="1424213" y="2463692"/>
            <a:ext cx="6449577" cy="2490677"/>
            <a:chOff x="0" y="0"/>
            <a:chExt cx="8599435" cy="3320902"/>
          </a:xfrm>
        </p:grpSpPr>
        <p:sp>
          <p:nvSpPr>
            <p:cNvPr name="TextBox 13" id="13"/>
            <p:cNvSpPr txBox="true"/>
            <p:nvPr/>
          </p:nvSpPr>
          <p:spPr>
            <a:xfrm rot="0">
              <a:off x="0" y="304800"/>
              <a:ext cx="8599435" cy="3016102"/>
            </a:xfrm>
            <a:prstGeom prst="rect">
              <a:avLst/>
            </a:prstGeom>
          </p:spPr>
          <p:txBody>
            <a:bodyPr anchor="t" rtlCol="false" tIns="0" lIns="0" bIns="0" rIns="0">
              <a:spAutoFit/>
            </a:bodyPr>
            <a:lstStyle/>
            <a:p>
              <a:pPr algn="ctr" marL="0" indent="0" lvl="0">
                <a:lnSpc>
                  <a:spcPts val="16361"/>
                </a:lnSpc>
              </a:pPr>
              <a:r>
                <a:rPr lang="en-US" sz="16361" spc="-327">
                  <a:solidFill>
                    <a:srgbClr val="57541B"/>
                  </a:solidFill>
                  <a:latin typeface="Tomorrow"/>
                  <a:ea typeface="Tomorrow"/>
                  <a:cs typeface="Tomorrow"/>
                  <a:sym typeface="Tomorrow"/>
                </a:rPr>
                <a:t>4CADs</a:t>
              </a:r>
            </a:p>
          </p:txBody>
        </p:sp>
        <p:sp>
          <p:nvSpPr>
            <p:cNvPr name="TextBox 14" id="14"/>
            <p:cNvSpPr txBox="true"/>
            <p:nvPr/>
          </p:nvSpPr>
          <p:spPr>
            <a:xfrm rot="5400000">
              <a:off x="990934" y="2420774"/>
              <a:ext cx="962971" cy="343727"/>
            </a:xfrm>
            <a:prstGeom prst="rect">
              <a:avLst/>
            </a:prstGeom>
          </p:spPr>
          <p:txBody>
            <a:bodyPr anchor="t" rtlCol="false" tIns="0" lIns="0" bIns="0" rIns="0">
              <a:spAutoFit/>
            </a:bodyPr>
            <a:lstStyle/>
            <a:p>
              <a:pPr algn="ctr" marL="0" indent="0" lvl="0">
                <a:lnSpc>
                  <a:spcPts val="1832"/>
                </a:lnSpc>
              </a:pPr>
              <a:r>
                <a:rPr lang="en-US" sz="1832" spc="-36">
                  <a:solidFill>
                    <a:srgbClr val="57541B"/>
                  </a:solidFill>
                  <a:latin typeface="Tomorrow"/>
                  <a:ea typeface="Tomorrow"/>
                  <a:cs typeface="Tomorrow"/>
                  <a:sym typeface="Tomorrow"/>
                </a:rPr>
                <a:t>for</a:t>
              </a:r>
            </a:p>
          </p:txBody>
        </p:sp>
      </p:grpSp>
      <p:sp>
        <p:nvSpPr>
          <p:cNvPr name="TextBox 15" id="15"/>
          <p:cNvSpPr txBox="true"/>
          <p:nvPr/>
        </p:nvSpPr>
        <p:spPr>
          <a:xfrm rot="0">
            <a:off x="2125578" y="3250925"/>
            <a:ext cx="5046847" cy="2617950"/>
          </a:xfrm>
          <a:prstGeom prst="rect">
            <a:avLst/>
          </a:prstGeom>
        </p:spPr>
        <p:txBody>
          <a:bodyPr anchor="t" rtlCol="false" tIns="0" lIns="0" bIns="0" rIns="0">
            <a:spAutoFit/>
          </a:bodyPr>
          <a:lstStyle/>
          <a:p>
            <a:pPr algn="l">
              <a:lnSpc>
                <a:spcPts val="9961"/>
              </a:lnSpc>
            </a:pPr>
            <a:r>
              <a:rPr lang="en-US" sz="10485" spc="-524" b="true">
                <a:solidFill>
                  <a:srgbClr val="57541B"/>
                </a:solidFill>
                <a:latin typeface="Tomorrow Bold"/>
                <a:ea typeface="Tomorrow Bold"/>
                <a:cs typeface="Tomorrow Bold"/>
                <a:sym typeface="Tomorrow Bold"/>
              </a:rPr>
              <a:t> </a:t>
            </a:r>
          </a:p>
          <a:p>
            <a:pPr algn="l">
              <a:lnSpc>
                <a:spcPts val="9961"/>
              </a:lnSpc>
            </a:pPr>
            <a:r>
              <a:rPr lang="en-US" sz="10485" spc="-524" b="true">
                <a:solidFill>
                  <a:srgbClr val="57541B"/>
                </a:solidFill>
                <a:latin typeface="Tomorrow Bold"/>
                <a:ea typeface="Tomorrow Bold"/>
                <a:cs typeface="Tomorrow Bold"/>
                <a:sym typeface="Tomorrow Bold"/>
              </a:rPr>
              <a:t>Launch </a:t>
            </a:r>
          </a:p>
        </p:txBody>
      </p:sp>
      <p:sp>
        <p:nvSpPr>
          <p:cNvPr name="TextBox 16" id="16"/>
          <p:cNvSpPr txBox="true"/>
          <p:nvPr/>
        </p:nvSpPr>
        <p:spPr>
          <a:xfrm rot="0">
            <a:off x="12380039" y="7212282"/>
            <a:ext cx="973367" cy="273684"/>
          </a:xfrm>
          <a:prstGeom prst="rect">
            <a:avLst/>
          </a:prstGeom>
        </p:spPr>
        <p:txBody>
          <a:bodyPr anchor="t" rtlCol="false" tIns="0" lIns="0" bIns="0" rIns="0">
            <a:spAutoFit/>
          </a:bodyPr>
          <a:lstStyle/>
          <a:p>
            <a:pPr algn="just">
              <a:lnSpc>
                <a:spcPts val="2240"/>
              </a:lnSpc>
            </a:pPr>
            <a:r>
              <a:rPr lang="en-US" b="true" sz="1600" spc="80">
                <a:solidFill>
                  <a:srgbClr val="000000"/>
                </a:solidFill>
                <a:latin typeface="DM Sans Bold"/>
                <a:ea typeface="DM Sans Bold"/>
                <a:cs typeface="DM Sans Bold"/>
                <a:sym typeface="DM Sans Bold"/>
              </a:rPr>
              <a:t>4CADS</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EAD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10020197" y="2496791"/>
            <a:ext cx="366649" cy="366649"/>
            <a:chOff x="0" y="0"/>
            <a:chExt cx="96566" cy="96566"/>
          </a:xfrm>
        </p:grpSpPr>
        <p:sp>
          <p:nvSpPr>
            <p:cNvPr name="Freeform 5" id="5"/>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6" id="6"/>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7" id="7"/>
          <p:cNvGrpSpPr/>
          <p:nvPr/>
        </p:nvGrpSpPr>
        <p:grpSpPr>
          <a:xfrm rot="0">
            <a:off x="10020197" y="2979171"/>
            <a:ext cx="366649" cy="366649"/>
            <a:chOff x="0" y="0"/>
            <a:chExt cx="96566" cy="96566"/>
          </a:xfrm>
        </p:grpSpPr>
        <p:sp>
          <p:nvSpPr>
            <p:cNvPr name="Freeform 8" id="8"/>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9" id="9"/>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10" id="10"/>
          <p:cNvGrpSpPr/>
          <p:nvPr/>
        </p:nvGrpSpPr>
        <p:grpSpPr>
          <a:xfrm rot="0">
            <a:off x="10020197" y="3464017"/>
            <a:ext cx="366649" cy="366649"/>
            <a:chOff x="0" y="0"/>
            <a:chExt cx="96566" cy="96566"/>
          </a:xfrm>
        </p:grpSpPr>
        <p:sp>
          <p:nvSpPr>
            <p:cNvPr name="Freeform 11" id="11"/>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2" id="12"/>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3" id="13"/>
          <p:cNvSpPr/>
          <p:nvPr/>
        </p:nvSpPr>
        <p:spPr>
          <a:xfrm>
            <a:off x="10521380" y="2841367"/>
            <a:ext cx="6710145" cy="0"/>
          </a:xfrm>
          <a:prstGeom prst="line">
            <a:avLst/>
          </a:prstGeom>
          <a:ln cap="flat" w="38100">
            <a:solidFill>
              <a:srgbClr val="323012"/>
            </a:solidFill>
            <a:prstDash val="solid"/>
            <a:headEnd type="none" len="sm" w="sm"/>
            <a:tailEnd type="none" len="sm" w="sm"/>
          </a:ln>
        </p:spPr>
      </p:sp>
      <p:sp>
        <p:nvSpPr>
          <p:cNvPr name="AutoShape 14" id="14"/>
          <p:cNvSpPr/>
          <p:nvPr/>
        </p:nvSpPr>
        <p:spPr>
          <a:xfrm>
            <a:off x="10521380" y="3323746"/>
            <a:ext cx="4637226" cy="23414"/>
          </a:xfrm>
          <a:prstGeom prst="line">
            <a:avLst/>
          </a:prstGeom>
          <a:ln cap="flat" w="38100">
            <a:solidFill>
              <a:srgbClr val="323012"/>
            </a:solidFill>
            <a:prstDash val="solid"/>
            <a:headEnd type="none" len="sm" w="sm"/>
            <a:tailEnd type="none" len="sm" w="sm"/>
          </a:ln>
        </p:spPr>
      </p:sp>
      <p:sp>
        <p:nvSpPr>
          <p:cNvPr name="AutoShape 15" id="15"/>
          <p:cNvSpPr/>
          <p:nvPr/>
        </p:nvSpPr>
        <p:spPr>
          <a:xfrm>
            <a:off x="10521380" y="3827643"/>
            <a:ext cx="4952643" cy="0"/>
          </a:xfrm>
          <a:prstGeom prst="line">
            <a:avLst/>
          </a:prstGeom>
          <a:ln cap="flat" w="38100">
            <a:solidFill>
              <a:srgbClr val="323012"/>
            </a:solidFill>
            <a:prstDash val="solid"/>
            <a:headEnd type="none" len="sm" w="sm"/>
            <a:tailEnd type="none" len="sm" w="sm"/>
          </a:ln>
        </p:spPr>
      </p:sp>
      <p:sp>
        <p:nvSpPr>
          <p:cNvPr name="Freeform 16" id="16"/>
          <p:cNvSpPr/>
          <p:nvPr/>
        </p:nvSpPr>
        <p:spPr>
          <a:xfrm flipH="false" flipV="false" rot="0">
            <a:off x="10067590" y="2544631"/>
            <a:ext cx="319257" cy="270969"/>
          </a:xfrm>
          <a:custGeom>
            <a:avLst/>
            <a:gdLst/>
            <a:ahLst/>
            <a:cxnLst/>
            <a:rect r="r" b="b" t="t" l="l"/>
            <a:pathLst>
              <a:path h="270969" w="319257">
                <a:moveTo>
                  <a:pt x="0" y="0"/>
                </a:moveTo>
                <a:lnTo>
                  <a:pt x="319257" y="0"/>
                </a:lnTo>
                <a:lnTo>
                  <a:pt x="319257"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0067590" y="3015537"/>
            <a:ext cx="319257" cy="270969"/>
          </a:xfrm>
          <a:custGeom>
            <a:avLst/>
            <a:gdLst/>
            <a:ahLst/>
            <a:cxnLst/>
            <a:rect r="r" b="b" t="t" l="l"/>
            <a:pathLst>
              <a:path h="270969" w="319257">
                <a:moveTo>
                  <a:pt x="0" y="0"/>
                </a:moveTo>
                <a:lnTo>
                  <a:pt x="319257" y="0"/>
                </a:lnTo>
                <a:lnTo>
                  <a:pt x="319257"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0083937" y="3545845"/>
            <a:ext cx="279213" cy="236982"/>
          </a:xfrm>
          <a:custGeom>
            <a:avLst/>
            <a:gdLst/>
            <a:ahLst/>
            <a:cxnLst/>
            <a:rect r="r" b="b" t="t" l="l"/>
            <a:pathLst>
              <a:path h="236982" w="279213">
                <a:moveTo>
                  <a:pt x="0" y="0"/>
                </a:moveTo>
                <a:lnTo>
                  <a:pt x="279213" y="0"/>
                </a:lnTo>
                <a:lnTo>
                  <a:pt x="279213" y="236982"/>
                </a:lnTo>
                <a:lnTo>
                  <a:pt x="0" y="236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9" id="19"/>
          <p:cNvSpPr/>
          <p:nvPr/>
        </p:nvSpPr>
        <p:spPr>
          <a:xfrm>
            <a:off x="7532236" y="5714089"/>
            <a:ext cx="1324245" cy="277279"/>
          </a:xfrm>
          <a:prstGeom prst="line">
            <a:avLst/>
          </a:prstGeom>
          <a:ln cap="flat" w="38100">
            <a:solidFill>
              <a:srgbClr val="323012"/>
            </a:solidFill>
            <a:prstDash val="lgDash"/>
            <a:headEnd type="none" len="sm" w="sm"/>
            <a:tailEnd type="arrow" len="sm" w="med"/>
          </a:ln>
        </p:spPr>
      </p:sp>
      <p:grpSp>
        <p:nvGrpSpPr>
          <p:cNvPr name="Group 20" id="20"/>
          <p:cNvGrpSpPr/>
          <p:nvPr/>
        </p:nvGrpSpPr>
        <p:grpSpPr>
          <a:xfrm rot="0">
            <a:off x="8856480" y="5064874"/>
            <a:ext cx="7515576" cy="4180117"/>
            <a:chOff x="0" y="0"/>
            <a:chExt cx="932357" cy="518571"/>
          </a:xfrm>
        </p:grpSpPr>
        <p:sp>
          <p:nvSpPr>
            <p:cNvPr name="Freeform 21" id="21"/>
            <p:cNvSpPr/>
            <p:nvPr/>
          </p:nvSpPr>
          <p:spPr>
            <a:xfrm flipH="false" flipV="false" rot="0">
              <a:off x="0" y="0"/>
              <a:ext cx="932357" cy="518571"/>
            </a:xfrm>
            <a:custGeom>
              <a:avLst/>
              <a:gdLst/>
              <a:ahLst/>
              <a:cxnLst/>
              <a:rect r="r" b="b" t="t" l="l"/>
              <a:pathLst>
                <a:path h="518571" w="932357">
                  <a:moveTo>
                    <a:pt x="0" y="0"/>
                  </a:moveTo>
                  <a:lnTo>
                    <a:pt x="932357" y="0"/>
                  </a:lnTo>
                  <a:lnTo>
                    <a:pt x="932357" y="518571"/>
                  </a:lnTo>
                  <a:lnTo>
                    <a:pt x="0" y="518571"/>
                  </a:lnTo>
                  <a:close/>
                </a:path>
              </a:pathLst>
            </a:custGeom>
            <a:solidFill>
              <a:srgbClr val="000000">
                <a:alpha val="0"/>
              </a:srgbClr>
            </a:solidFill>
            <a:ln w="85725" cap="sq">
              <a:solidFill>
                <a:srgbClr val="0097B2"/>
              </a:solidFill>
              <a:prstDash val="solid"/>
              <a:miter/>
            </a:ln>
          </p:spPr>
        </p:sp>
        <p:sp>
          <p:nvSpPr>
            <p:cNvPr name="TextBox 22" id="22"/>
            <p:cNvSpPr txBox="true"/>
            <p:nvPr/>
          </p:nvSpPr>
          <p:spPr>
            <a:xfrm>
              <a:off x="0" y="-114300"/>
              <a:ext cx="932357" cy="632871"/>
            </a:xfrm>
            <a:prstGeom prst="rect">
              <a:avLst/>
            </a:prstGeom>
          </p:spPr>
          <p:txBody>
            <a:bodyPr anchor="ctr" rtlCol="false" tIns="50800" lIns="50800" bIns="50800" rIns="50800"/>
            <a:lstStyle/>
            <a:p>
              <a:pPr algn="ctr">
                <a:lnSpc>
                  <a:spcPts val="4048"/>
                </a:lnSpc>
              </a:pPr>
            </a:p>
          </p:txBody>
        </p:sp>
      </p:grpSp>
      <p:sp>
        <p:nvSpPr>
          <p:cNvPr name="Freeform 23" id="23"/>
          <p:cNvSpPr/>
          <p:nvPr/>
        </p:nvSpPr>
        <p:spPr>
          <a:xfrm flipH="false" flipV="false" rot="0">
            <a:off x="9058691" y="5251667"/>
            <a:ext cx="7118494" cy="3829465"/>
          </a:xfrm>
          <a:custGeom>
            <a:avLst/>
            <a:gdLst/>
            <a:ahLst/>
            <a:cxnLst/>
            <a:rect r="r" b="b" t="t" l="l"/>
            <a:pathLst>
              <a:path h="3829465" w="7118494">
                <a:moveTo>
                  <a:pt x="0" y="0"/>
                </a:moveTo>
                <a:lnTo>
                  <a:pt x="7118495" y="0"/>
                </a:lnTo>
                <a:lnTo>
                  <a:pt x="7118495" y="3829465"/>
                </a:lnTo>
                <a:lnTo>
                  <a:pt x="0" y="3829465"/>
                </a:lnTo>
                <a:lnTo>
                  <a:pt x="0" y="0"/>
                </a:lnTo>
                <a:close/>
              </a:path>
            </a:pathLst>
          </a:custGeom>
          <a:blipFill>
            <a:blip r:embed="rId4"/>
            <a:stretch>
              <a:fillRect l="0" t="-235" r="0" b="-235"/>
            </a:stretch>
          </a:blipFill>
        </p:spPr>
      </p:sp>
      <p:sp>
        <p:nvSpPr>
          <p:cNvPr name="Freeform 24" id="24"/>
          <p:cNvSpPr/>
          <p:nvPr/>
        </p:nvSpPr>
        <p:spPr>
          <a:xfrm flipH="false" flipV="false" rot="0">
            <a:off x="832294" y="2489870"/>
            <a:ext cx="6448388" cy="4360579"/>
          </a:xfrm>
          <a:custGeom>
            <a:avLst/>
            <a:gdLst/>
            <a:ahLst/>
            <a:cxnLst/>
            <a:rect r="r" b="b" t="t" l="l"/>
            <a:pathLst>
              <a:path h="4360579" w="6448388">
                <a:moveTo>
                  <a:pt x="0" y="0"/>
                </a:moveTo>
                <a:lnTo>
                  <a:pt x="6448388" y="0"/>
                </a:lnTo>
                <a:lnTo>
                  <a:pt x="6448388" y="4360579"/>
                </a:lnTo>
                <a:lnTo>
                  <a:pt x="0" y="4360579"/>
                </a:lnTo>
                <a:lnTo>
                  <a:pt x="0" y="0"/>
                </a:lnTo>
                <a:close/>
              </a:path>
            </a:pathLst>
          </a:custGeom>
          <a:blipFill>
            <a:blip r:embed="rId5">
              <a:alphaModFix amt="86000"/>
            </a:blip>
            <a:stretch>
              <a:fillRect l="0" t="0" r="-46607" b="0"/>
            </a:stretch>
          </a:blipFill>
        </p:spPr>
      </p:sp>
      <p:sp>
        <p:nvSpPr>
          <p:cNvPr name="AutoShape 25" id="25"/>
          <p:cNvSpPr/>
          <p:nvPr/>
        </p:nvSpPr>
        <p:spPr>
          <a:xfrm flipH="true">
            <a:off x="2493934" y="3162495"/>
            <a:ext cx="7526263" cy="665148"/>
          </a:xfrm>
          <a:prstGeom prst="line">
            <a:avLst/>
          </a:prstGeom>
          <a:ln cap="flat" w="38100">
            <a:solidFill>
              <a:srgbClr val="323012"/>
            </a:solidFill>
            <a:prstDash val="lgDash"/>
            <a:headEnd type="none" len="sm" w="sm"/>
            <a:tailEnd type="arrow" len="sm" w="med"/>
          </a:ln>
        </p:spPr>
      </p:sp>
      <p:sp>
        <p:nvSpPr>
          <p:cNvPr name="AutoShape 26" id="26"/>
          <p:cNvSpPr/>
          <p:nvPr/>
        </p:nvSpPr>
        <p:spPr>
          <a:xfrm flipH="true">
            <a:off x="6817790" y="2680115"/>
            <a:ext cx="3202407" cy="183325"/>
          </a:xfrm>
          <a:prstGeom prst="line">
            <a:avLst/>
          </a:prstGeom>
          <a:ln cap="flat" w="38100">
            <a:solidFill>
              <a:srgbClr val="323012"/>
            </a:solidFill>
            <a:prstDash val="lgDash"/>
            <a:headEnd type="none" len="sm" w="sm"/>
            <a:tailEnd type="arrow" len="sm" w="med"/>
          </a:ln>
        </p:spPr>
      </p:sp>
      <p:sp>
        <p:nvSpPr>
          <p:cNvPr name="AutoShape 27" id="27"/>
          <p:cNvSpPr/>
          <p:nvPr/>
        </p:nvSpPr>
        <p:spPr>
          <a:xfrm flipH="true">
            <a:off x="1853941" y="3647342"/>
            <a:ext cx="8166256" cy="1857541"/>
          </a:xfrm>
          <a:prstGeom prst="line">
            <a:avLst/>
          </a:prstGeom>
          <a:ln cap="flat" w="38100">
            <a:solidFill>
              <a:srgbClr val="323012"/>
            </a:solidFill>
            <a:prstDash val="lgDash"/>
            <a:headEnd type="none" len="sm" w="sm"/>
            <a:tailEnd type="arrow" len="sm" w="med"/>
          </a:ln>
        </p:spPr>
      </p:sp>
      <p:sp>
        <p:nvSpPr>
          <p:cNvPr name="TextBox 28" id="28"/>
          <p:cNvSpPr txBox="true"/>
          <p:nvPr/>
        </p:nvSpPr>
        <p:spPr>
          <a:xfrm rot="0">
            <a:off x="1028700" y="904875"/>
            <a:ext cx="8607273" cy="1149350"/>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Challenges Faced</a:t>
            </a:r>
          </a:p>
        </p:txBody>
      </p:sp>
      <p:sp>
        <p:nvSpPr>
          <p:cNvPr name="TextBox 29" id="29"/>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sp>
        <p:nvSpPr>
          <p:cNvPr name="TextBox 30" id="30"/>
          <p:cNvSpPr txBox="true"/>
          <p:nvPr/>
        </p:nvSpPr>
        <p:spPr>
          <a:xfrm rot="0">
            <a:off x="1206656" y="9283090"/>
            <a:ext cx="18816400" cy="513537"/>
          </a:xfrm>
          <a:prstGeom prst="rect">
            <a:avLst/>
          </a:prstGeom>
        </p:spPr>
        <p:txBody>
          <a:bodyPr anchor="t" rtlCol="false" tIns="0" lIns="0" bIns="0" rIns="0">
            <a:spAutoFit/>
          </a:bodyPr>
          <a:lstStyle/>
          <a:p>
            <a:pPr algn="ctr">
              <a:lnSpc>
                <a:spcPts val="4244"/>
              </a:lnSpc>
            </a:pPr>
            <a:r>
              <a:rPr lang="en-US" b="true" sz="3032" spc="-60">
                <a:solidFill>
                  <a:srgbClr val="323012">
                    <a:alpha val="73725"/>
                  </a:srgbClr>
                </a:solidFill>
                <a:latin typeface="DM Sans Bold"/>
                <a:ea typeface="DM Sans Bold"/>
                <a:cs typeface="DM Sans Bold"/>
                <a:sym typeface="DM Sans Bold"/>
              </a:rPr>
              <a:t>Code Challenges</a:t>
            </a:r>
          </a:p>
        </p:txBody>
      </p:sp>
      <p:sp>
        <p:nvSpPr>
          <p:cNvPr name="TextBox 31" id="31"/>
          <p:cNvSpPr txBox="true"/>
          <p:nvPr/>
        </p:nvSpPr>
        <p:spPr>
          <a:xfrm rot="0">
            <a:off x="10272312" y="2375570"/>
            <a:ext cx="7136743"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DIV not staying aligned or centered on the page</a:t>
            </a:r>
          </a:p>
        </p:txBody>
      </p:sp>
      <p:sp>
        <p:nvSpPr>
          <p:cNvPr name="TextBox 32" id="32"/>
          <p:cNvSpPr txBox="true"/>
          <p:nvPr/>
        </p:nvSpPr>
        <p:spPr>
          <a:xfrm rot="0">
            <a:off x="10521380" y="2860973"/>
            <a:ext cx="4703802"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Elements are not in correct place </a:t>
            </a:r>
          </a:p>
        </p:txBody>
      </p:sp>
      <p:sp>
        <p:nvSpPr>
          <p:cNvPr name="TextBox 33" id="33"/>
          <p:cNvSpPr txBox="true"/>
          <p:nvPr/>
        </p:nvSpPr>
        <p:spPr>
          <a:xfrm rot="0">
            <a:off x="10521380" y="3385260"/>
            <a:ext cx="5224939"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Alignment of the images in the footer.</a:t>
            </a:r>
          </a:p>
        </p:txBody>
      </p:sp>
    </p:spTree>
  </p:cSld>
  <p:clrMapOvr>
    <a:masterClrMapping/>
  </p:clrMapOvr>
  <p:transition spd="med">
    <p:fade/>
  </p:transition>
</p:sld>
</file>

<file path=ppt/slides/slide11.xml><?xml version="1.0" encoding="utf-8"?>
<p:sld xmlns:p="http://schemas.openxmlformats.org/presentationml/2006/main" xmlns:a="http://schemas.openxmlformats.org/drawingml/2006/main">
  <p:cSld>
    <p:bg>
      <p:bgPr>
        <a:solidFill>
          <a:srgbClr val="FAEAD4"/>
        </a:solidFill>
      </p:bgPr>
    </p:bg>
    <p:spTree>
      <p:nvGrpSpPr>
        <p:cNvPr id="1" name=""/>
        <p:cNvGrpSpPr/>
        <p:nvPr/>
      </p:nvGrpSpPr>
      <p:grpSpPr>
        <a:xfrm>
          <a:off x="0" y="0"/>
          <a:ext cx="0" cy="0"/>
          <a:chOff x="0" y="0"/>
          <a:chExt cx="0" cy="0"/>
        </a:xfrm>
      </p:grpSpPr>
      <p:grpSp>
        <p:nvGrpSpPr>
          <p:cNvPr name="Group 2" id="2"/>
          <p:cNvGrpSpPr/>
          <p:nvPr/>
        </p:nvGrpSpPr>
        <p:grpSpPr>
          <a:xfrm rot="0">
            <a:off x="3922718" y="3127162"/>
            <a:ext cx="10442563" cy="4032675"/>
            <a:chOff x="0" y="0"/>
            <a:chExt cx="13923418" cy="5376901"/>
          </a:xfrm>
        </p:grpSpPr>
        <p:sp>
          <p:nvSpPr>
            <p:cNvPr name="TextBox 3" id="3"/>
            <p:cNvSpPr txBox="true"/>
            <p:nvPr/>
          </p:nvSpPr>
          <p:spPr>
            <a:xfrm rot="0">
              <a:off x="0" y="495300"/>
              <a:ext cx="13923418" cy="4881601"/>
            </a:xfrm>
            <a:prstGeom prst="rect">
              <a:avLst/>
            </a:prstGeom>
          </p:spPr>
          <p:txBody>
            <a:bodyPr anchor="t" rtlCol="false" tIns="0" lIns="0" bIns="0" rIns="0">
              <a:spAutoFit/>
            </a:bodyPr>
            <a:lstStyle/>
            <a:p>
              <a:pPr algn="ctr" marL="0" indent="0" lvl="0">
                <a:lnSpc>
                  <a:spcPts val="26491"/>
                </a:lnSpc>
              </a:pPr>
              <a:r>
                <a:rPr lang="en-US" sz="26491" spc="-529">
                  <a:solidFill>
                    <a:srgbClr val="57541B">
                      <a:alpha val="78824"/>
                    </a:srgbClr>
                  </a:solidFill>
                  <a:latin typeface="Tomorrow"/>
                  <a:ea typeface="Tomorrow"/>
                  <a:cs typeface="Tomorrow"/>
                  <a:sym typeface="Tomorrow"/>
                </a:rPr>
                <a:t>4CADs</a:t>
              </a:r>
            </a:p>
          </p:txBody>
        </p:sp>
        <p:sp>
          <p:nvSpPr>
            <p:cNvPr name="TextBox 4" id="4"/>
            <p:cNvSpPr txBox="true"/>
            <p:nvPr/>
          </p:nvSpPr>
          <p:spPr>
            <a:xfrm rot="5400000">
              <a:off x="1611425" y="3849843"/>
              <a:ext cx="1559154" cy="554484"/>
            </a:xfrm>
            <a:prstGeom prst="rect">
              <a:avLst/>
            </a:prstGeom>
          </p:spPr>
          <p:txBody>
            <a:bodyPr anchor="t" rtlCol="false" tIns="0" lIns="0" bIns="0" rIns="0">
              <a:spAutoFit/>
            </a:bodyPr>
            <a:lstStyle/>
            <a:p>
              <a:pPr algn="ctr" marL="0" indent="0" lvl="0">
                <a:lnSpc>
                  <a:spcPts val="2966"/>
                </a:lnSpc>
              </a:pPr>
              <a:r>
                <a:rPr lang="en-US" sz="2966" spc="-59">
                  <a:solidFill>
                    <a:srgbClr val="57541B">
                      <a:alpha val="49804"/>
                    </a:srgbClr>
                  </a:solidFill>
                  <a:latin typeface="Tomorrow"/>
                  <a:ea typeface="Tomorrow"/>
                  <a:cs typeface="Tomorrow"/>
                  <a:sym typeface="Tomorrow"/>
                </a:rPr>
                <a:t>for</a:t>
              </a:r>
            </a:p>
          </p:txBody>
        </p:sp>
      </p:grpSp>
      <p:sp>
        <p:nvSpPr>
          <p:cNvPr name="TextBox 5" id="5"/>
          <p:cNvSpPr txBox="true"/>
          <p:nvPr/>
        </p:nvSpPr>
        <p:spPr>
          <a:xfrm rot="0">
            <a:off x="5718277" y="7102688"/>
            <a:ext cx="7698617" cy="513072"/>
          </a:xfrm>
          <a:prstGeom prst="rect">
            <a:avLst/>
          </a:prstGeom>
        </p:spPr>
        <p:txBody>
          <a:bodyPr anchor="t" rtlCol="false" tIns="0" lIns="0" bIns="0" rIns="0">
            <a:spAutoFit/>
          </a:bodyPr>
          <a:lstStyle/>
          <a:p>
            <a:pPr algn="just">
              <a:lnSpc>
                <a:spcPts val="4270"/>
              </a:lnSpc>
              <a:spcBef>
                <a:spcPct val="0"/>
              </a:spcBef>
            </a:pPr>
            <a:r>
              <a:rPr lang="en-US" b="true" sz="3050" spc="152">
                <a:solidFill>
                  <a:srgbClr val="57541B"/>
                </a:solidFill>
                <a:latin typeface="DM Sans Bold"/>
                <a:ea typeface="DM Sans Bold"/>
                <a:cs typeface="DM Sans Bold"/>
                <a:sym typeface="DM Sans Bold"/>
              </a:rPr>
              <a:t>DEVELOP</a:t>
            </a:r>
            <a:r>
              <a:rPr lang="en-US" b="true" sz="3050" spc="152">
                <a:solidFill>
                  <a:srgbClr val="57541B"/>
                </a:solidFill>
                <a:latin typeface="DM Sans Bold"/>
                <a:ea typeface="DM Sans Bold"/>
                <a:cs typeface="DM Sans Bold"/>
                <a:sym typeface="DM Sans Bold"/>
              </a:rPr>
              <a:t>ER: </a:t>
            </a:r>
            <a:r>
              <a:rPr lang="en-US" sz="3050" spc="152">
                <a:solidFill>
                  <a:srgbClr val="191919"/>
                </a:solidFill>
                <a:latin typeface="DM Sans"/>
                <a:ea typeface="DM Sans"/>
                <a:cs typeface="DM Sans"/>
                <a:sym typeface="DM Sans"/>
              </a:rPr>
              <a:t>JUAN A. AHUMADA</a:t>
            </a:r>
            <a:r>
              <a:rPr lang="en-US" b="true" sz="3050" spc="152">
                <a:solidFill>
                  <a:srgbClr val="000000"/>
                </a:solidFill>
                <a:latin typeface="DM Sans Bold"/>
                <a:ea typeface="DM Sans Bold"/>
                <a:cs typeface="DM Sans Bold"/>
                <a:sym typeface="DM Sans Bold"/>
              </a:rPr>
              <a:t> </a:t>
            </a:r>
          </a:p>
        </p:txBody>
      </p:sp>
      <p:sp>
        <p:nvSpPr>
          <p:cNvPr name="TextBox 6" id="6"/>
          <p:cNvSpPr txBox="true"/>
          <p:nvPr/>
        </p:nvSpPr>
        <p:spPr>
          <a:xfrm rot="0">
            <a:off x="7017386" y="8244199"/>
            <a:ext cx="4253228" cy="1014101"/>
          </a:xfrm>
          <a:prstGeom prst="rect">
            <a:avLst/>
          </a:prstGeom>
        </p:spPr>
        <p:txBody>
          <a:bodyPr anchor="t" rtlCol="false" tIns="0" lIns="0" bIns="0" rIns="0">
            <a:spAutoFit/>
          </a:bodyPr>
          <a:lstStyle/>
          <a:p>
            <a:pPr algn="l">
              <a:lnSpc>
                <a:spcPts val="7810"/>
              </a:lnSpc>
            </a:pPr>
            <a:r>
              <a:rPr lang="en-US" sz="7100" spc="-355" b="true">
                <a:solidFill>
                  <a:srgbClr val="57541B"/>
                </a:solidFill>
                <a:latin typeface="DM Sans Bold"/>
                <a:ea typeface="DM Sans Bold"/>
                <a:cs typeface="DM Sans Bold"/>
                <a:sym typeface="DM Sans Bold"/>
              </a:rPr>
              <a:t>Thank You</a:t>
            </a:r>
          </a:p>
        </p:txBody>
      </p:sp>
    </p:spTree>
  </p:cSld>
  <p:clrMapOvr>
    <a:masterClrMapping/>
  </p:clrMapOvr>
  <p:transition spd="med">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7133352" y="2788306"/>
            <a:ext cx="366649" cy="366649"/>
            <a:chOff x="0" y="0"/>
            <a:chExt cx="96566" cy="96566"/>
          </a:xfrm>
        </p:grpSpPr>
        <p:sp>
          <p:nvSpPr>
            <p:cNvPr name="Freeform 5" id="5"/>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6" id="6"/>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7" id="7"/>
          <p:cNvGrpSpPr/>
          <p:nvPr/>
        </p:nvGrpSpPr>
        <p:grpSpPr>
          <a:xfrm rot="0">
            <a:off x="7133352" y="3270686"/>
            <a:ext cx="366649" cy="366649"/>
            <a:chOff x="0" y="0"/>
            <a:chExt cx="96566" cy="96566"/>
          </a:xfrm>
        </p:grpSpPr>
        <p:sp>
          <p:nvSpPr>
            <p:cNvPr name="Freeform 8" id="8"/>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9" id="9"/>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10" id="10"/>
          <p:cNvGrpSpPr/>
          <p:nvPr/>
        </p:nvGrpSpPr>
        <p:grpSpPr>
          <a:xfrm rot="0">
            <a:off x="7133352" y="3755533"/>
            <a:ext cx="366649" cy="366649"/>
            <a:chOff x="0" y="0"/>
            <a:chExt cx="96566" cy="96566"/>
          </a:xfrm>
        </p:grpSpPr>
        <p:sp>
          <p:nvSpPr>
            <p:cNvPr name="Freeform 11" id="11"/>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2" id="12"/>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3" id="13"/>
          <p:cNvSpPr/>
          <p:nvPr/>
        </p:nvSpPr>
        <p:spPr>
          <a:xfrm>
            <a:off x="7621396" y="3617262"/>
            <a:ext cx="9129832" cy="19050"/>
          </a:xfrm>
          <a:prstGeom prst="line">
            <a:avLst/>
          </a:prstGeom>
          <a:ln cap="flat" w="38100">
            <a:solidFill>
              <a:srgbClr val="323012"/>
            </a:solidFill>
            <a:prstDash val="solid"/>
            <a:headEnd type="none" len="sm" w="sm"/>
            <a:tailEnd type="none" len="sm" w="sm"/>
          </a:ln>
        </p:spPr>
      </p:sp>
      <p:sp>
        <p:nvSpPr>
          <p:cNvPr name="AutoShape 14" id="14"/>
          <p:cNvSpPr/>
          <p:nvPr/>
        </p:nvSpPr>
        <p:spPr>
          <a:xfrm>
            <a:off x="7621357" y="3126165"/>
            <a:ext cx="8897144" cy="13638"/>
          </a:xfrm>
          <a:prstGeom prst="line">
            <a:avLst/>
          </a:prstGeom>
          <a:ln cap="flat" w="38100">
            <a:solidFill>
              <a:srgbClr val="323012"/>
            </a:solidFill>
            <a:prstDash val="solid"/>
            <a:headEnd type="none" len="sm" w="sm"/>
            <a:tailEnd type="none" len="sm" w="sm"/>
          </a:ln>
        </p:spPr>
      </p:sp>
      <p:sp>
        <p:nvSpPr>
          <p:cNvPr name="AutoShape 15" id="15"/>
          <p:cNvSpPr/>
          <p:nvPr/>
        </p:nvSpPr>
        <p:spPr>
          <a:xfrm>
            <a:off x="7656480" y="4122182"/>
            <a:ext cx="9851430" cy="0"/>
          </a:xfrm>
          <a:prstGeom prst="line">
            <a:avLst/>
          </a:prstGeom>
          <a:ln cap="flat" w="38100">
            <a:solidFill>
              <a:srgbClr val="323012"/>
            </a:solidFill>
            <a:prstDash val="solid"/>
            <a:headEnd type="none" len="sm" w="sm"/>
            <a:tailEnd type="none" len="sm" w="sm"/>
          </a:ln>
        </p:spPr>
      </p:sp>
      <p:grpSp>
        <p:nvGrpSpPr>
          <p:cNvPr name="Group 16" id="16"/>
          <p:cNvGrpSpPr/>
          <p:nvPr/>
        </p:nvGrpSpPr>
        <p:grpSpPr>
          <a:xfrm rot="0">
            <a:off x="7133352" y="4228505"/>
            <a:ext cx="366649" cy="366649"/>
            <a:chOff x="0" y="0"/>
            <a:chExt cx="96566" cy="96566"/>
          </a:xfrm>
        </p:grpSpPr>
        <p:sp>
          <p:nvSpPr>
            <p:cNvPr name="Freeform 17" id="17"/>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8" id="18"/>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9" id="19"/>
          <p:cNvSpPr/>
          <p:nvPr/>
        </p:nvSpPr>
        <p:spPr>
          <a:xfrm flipV="true">
            <a:off x="7656480" y="4595154"/>
            <a:ext cx="7188279" cy="0"/>
          </a:xfrm>
          <a:prstGeom prst="line">
            <a:avLst/>
          </a:prstGeom>
          <a:ln cap="flat" w="38100">
            <a:solidFill>
              <a:srgbClr val="323012"/>
            </a:solidFill>
            <a:prstDash val="solid"/>
            <a:headEnd type="none" len="sm" w="sm"/>
            <a:tailEnd type="none" len="sm" w="sm"/>
          </a:ln>
        </p:spPr>
      </p:sp>
      <p:sp>
        <p:nvSpPr>
          <p:cNvPr name="Freeform 20" id="20"/>
          <p:cNvSpPr/>
          <p:nvPr/>
        </p:nvSpPr>
        <p:spPr>
          <a:xfrm flipH="false" flipV="false" rot="0">
            <a:off x="7180745" y="2836146"/>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180745" y="3307052"/>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7197092" y="3837360"/>
            <a:ext cx="279213" cy="236982"/>
          </a:xfrm>
          <a:custGeom>
            <a:avLst/>
            <a:gdLst/>
            <a:ahLst/>
            <a:cxnLst/>
            <a:rect r="r" b="b" t="t" l="l"/>
            <a:pathLst>
              <a:path h="236982" w="279213">
                <a:moveTo>
                  <a:pt x="0" y="0"/>
                </a:moveTo>
                <a:lnTo>
                  <a:pt x="279213" y="0"/>
                </a:lnTo>
                <a:lnTo>
                  <a:pt x="279213" y="236982"/>
                </a:lnTo>
                <a:lnTo>
                  <a:pt x="0" y="236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180745" y="4294694"/>
            <a:ext cx="295561" cy="250857"/>
          </a:xfrm>
          <a:custGeom>
            <a:avLst/>
            <a:gdLst/>
            <a:ahLst/>
            <a:cxnLst/>
            <a:rect r="r" b="b" t="t" l="l"/>
            <a:pathLst>
              <a:path h="250857" w="295561">
                <a:moveTo>
                  <a:pt x="0" y="0"/>
                </a:moveTo>
                <a:lnTo>
                  <a:pt x="295560" y="0"/>
                </a:lnTo>
                <a:lnTo>
                  <a:pt x="295560" y="250857"/>
                </a:lnTo>
                <a:lnTo>
                  <a:pt x="0" y="250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1028700" y="2606095"/>
            <a:ext cx="5340768" cy="2062481"/>
            <a:chOff x="0" y="0"/>
            <a:chExt cx="7121024" cy="2749974"/>
          </a:xfrm>
        </p:grpSpPr>
        <p:sp>
          <p:nvSpPr>
            <p:cNvPr name="TextBox 25" id="25"/>
            <p:cNvSpPr txBox="true"/>
            <p:nvPr/>
          </p:nvSpPr>
          <p:spPr>
            <a:xfrm rot="0">
              <a:off x="0" y="257175"/>
              <a:ext cx="7121024" cy="2492799"/>
            </a:xfrm>
            <a:prstGeom prst="rect">
              <a:avLst/>
            </a:prstGeom>
          </p:spPr>
          <p:txBody>
            <a:bodyPr anchor="t" rtlCol="false" tIns="0" lIns="0" bIns="0" rIns="0">
              <a:spAutoFit/>
            </a:bodyPr>
            <a:lstStyle/>
            <a:p>
              <a:pPr algn="ctr" marL="0" indent="0" lvl="0">
                <a:lnSpc>
                  <a:spcPts val="13548"/>
                </a:lnSpc>
              </a:pPr>
              <a:r>
                <a:rPr lang="en-US" sz="13548" spc="-270">
                  <a:solidFill>
                    <a:srgbClr val="57541B">
                      <a:alpha val="78824"/>
                    </a:srgbClr>
                  </a:solidFill>
                  <a:latin typeface="Tomorrow"/>
                  <a:ea typeface="Tomorrow"/>
                  <a:cs typeface="Tomorrow"/>
                  <a:sym typeface="Tomorrow"/>
                </a:rPr>
                <a:t>4CADs</a:t>
              </a:r>
            </a:p>
          </p:txBody>
        </p:sp>
        <p:sp>
          <p:nvSpPr>
            <p:cNvPr name="TextBox 26" id="26"/>
            <p:cNvSpPr txBox="true"/>
            <p:nvPr/>
          </p:nvSpPr>
          <p:spPr>
            <a:xfrm rot="5400000">
              <a:off x="822042" y="1971082"/>
              <a:ext cx="797417" cy="279369"/>
            </a:xfrm>
            <a:prstGeom prst="rect">
              <a:avLst/>
            </a:prstGeom>
          </p:spPr>
          <p:txBody>
            <a:bodyPr anchor="t" rtlCol="false" tIns="0" lIns="0" bIns="0" rIns="0">
              <a:spAutoFit/>
            </a:bodyPr>
            <a:lstStyle/>
            <a:p>
              <a:pPr algn="ctr" marL="0" indent="0" lvl="0">
                <a:lnSpc>
                  <a:spcPts val="1517"/>
                </a:lnSpc>
              </a:pPr>
              <a:r>
                <a:rPr lang="en-US" sz="1517" spc="-30">
                  <a:solidFill>
                    <a:srgbClr val="57541B">
                      <a:alpha val="49804"/>
                    </a:srgbClr>
                  </a:solidFill>
                  <a:latin typeface="Tomorrow"/>
                  <a:ea typeface="Tomorrow"/>
                  <a:cs typeface="Tomorrow"/>
                  <a:sym typeface="Tomorrow"/>
                </a:rPr>
                <a:t>for</a:t>
              </a:r>
            </a:p>
          </p:txBody>
        </p:sp>
      </p:grpSp>
      <p:sp>
        <p:nvSpPr>
          <p:cNvPr name="TextBox 27" id="27"/>
          <p:cNvSpPr txBox="true"/>
          <p:nvPr/>
        </p:nvSpPr>
        <p:spPr>
          <a:xfrm rot="0">
            <a:off x="1028700" y="904875"/>
            <a:ext cx="8607273" cy="1149350"/>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Tasks completed</a:t>
            </a:r>
          </a:p>
        </p:txBody>
      </p:sp>
      <p:sp>
        <p:nvSpPr>
          <p:cNvPr name="TextBox 28" id="28"/>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grpSp>
        <p:nvGrpSpPr>
          <p:cNvPr name="Group 29" id="29"/>
          <p:cNvGrpSpPr/>
          <p:nvPr/>
        </p:nvGrpSpPr>
        <p:grpSpPr>
          <a:xfrm rot="0">
            <a:off x="-528400" y="6703027"/>
            <a:ext cx="18816400" cy="3202347"/>
            <a:chOff x="0" y="0"/>
            <a:chExt cx="25088534" cy="4269797"/>
          </a:xfrm>
        </p:grpSpPr>
        <p:sp>
          <p:nvSpPr>
            <p:cNvPr name="TextBox 30" id="30"/>
            <p:cNvSpPr txBox="true"/>
            <p:nvPr/>
          </p:nvSpPr>
          <p:spPr>
            <a:xfrm rot="0">
              <a:off x="0" y="-57150"/>
              <a:ext cx="25088534" cy="665666"/>
            </a:xfrm>
            <a:prstGeom prst="rect">
              <a:avLst/>
            </a:prstGeom>
          </p:spPr>
          <p:txBody>
            <a:bodyPr anchor="t" rtlCol="false" tIns="0" lIns="0" bIns="0" rIns="0">
              <a:spAutoFit/>
            </a:bodyPr>
            <a:lstStyle/>
            <a:p>
              <a:pPr algn="ctr">
                <a:lnSpc>
                  <a:spcPts val="4244"/>
                </a:lnSpc>
              </a:pPr>
              <a:r>
                <a:rPr lang="en-US" b="true" sz="3032" spc="-60">
                  <a:solidFill>
                    <a:srgbClr val="323012">
                      <a:alpha val="73725"/>
                    </a:srgbClr>
                  </a:solidFill>
                  <a:latin typeface="DM Sans Bold"/>
                  <a:ea typeface="DM Sans Bold"/>
                  <a:cs typeface="DM Sans Bold"/>
                  <a:sym typeface="DM Sans Bold"/>
                </a:rPr>
                <a:t>Methods</a:t>
              </a:r>
            </a:p>
          </p:txBody>
        </p:sp>
        <p:sp>
          <p:nvSpPr>
            <p:cNvPr name="TextBox 31" id="31"/>
            <p:cNvSpPr txBox="true"/>
            <p:nvPr/>
          </p:nvSpPr>
          <p:spPr>
            <a:xfrm rot="0">
              <a:off x="2074513" y="923310"/>
              <a:ext cx="20939508" cy="3346487"/>
            </a:xfrm>
            <a:prstGeom prst="rect">
              <a:avLst/>
            </a:prstGeom>
          </p:spPr>
          <p:txBody>
            <a:bodyPr anchor="t" rtlCol="false" tIns="0" lIns="0" bIns="0" rIns="0">
              <a:spAutoFit/>
            </a:bodyPr>
            <a:lstStyle/>
            <a:p>
              <a:pPr algn="ctr">
                <a:lnSpc>
                  <a:spcPts val="2885"/>
                </a:lnSpc>
              </a:pPr>
              <a:r>
                <a:rPr lang="en-US" sz="2061">
                  <a:solidFill>
                    <a:srgbClr val="000000"/>
                  </a:solidFill>
                  <a:latin typeface="DM Sans"/>
                  <a:ea typeface="DM Sans"/>
                  <a:cs typeface="DM Sans"/>
                  <a:sym typeface="DM Sans"/>
                </a:rPr>
                <a:t>Our website has three different experience categories for its visitors, I am responsible for the development of those pages.  My name is ... I am an Industrial Design student at the New Jersey Institute of Technology, and I am also the User Experience Reviewer for 4CADs . I built the Beginner, Intermediate and Advanced Pages of 4CADs. Additionally, when designing these pages, I used various CSS styling and animations like when a user hovers over a material card, it scales up and provides them brief information on the hovered material. I also edited in this text information. With the team facing website struggles like getting the previous page button to function properly, I a responsible for making inquisitions from our class Teaching Assistant on how we can solve the problems which were later fixed.</a:t>
              </a:r>
            </a:p>
          </p:txBody>
        </p:sp>
      </p:grpSp>
      <p:sp>
        <p:nvSpPr>
          <p:cNvPr name="TextBox 32" id="32"/>
          <p:cNvSpPr txBox="true"/>
          <p:nvPr/>
        </p:nvSpPr>
        <p:spPr>
          <a:xfrm rot="0">
            <a:off x="7621317" y="2674006"/>
            <a:ext cx="8897184"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HTML for Material categories(Beginner, Intermediate, Advanced)</a:t>
            </a:r>
          </a:p>
        </p:txBody>
      </p:sp>
      <p:sp>
        <p:nvSpPr>
          <p:cNvPr name="TextBox 33" id="33"/>
          <p:cNvSpPr txBox="true"/>
          <p:nvPr/>
        </p:nvSpPr>
        <p:spPr>
          <a:xfrm rot="0">
            <a:off x="7621317" y="3189565"/>
            <a:ext cx="9163764"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CSS styling for category pages(Beginner, Intermediate, Advanced)</a:t>
            </a:r>
          </a:p>
        </p:txBody>
      </p:sp>
      <p:sp>
        <p:nvSpPr>
          <p:cNvPr name="TextBox 34" id="34"/>
          <p:cNvSpPr txBox="true"/>
          <p:nvPr/>
        </p:nvSpPr>
        <p:spPr>
          <a:xfrm rot="0">
            <a:off x="7621317" y="3702987"/>
            <a:ext cx="9886593"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Text descriptions and CSS animation for each category’s material card </a:t>
            </a:r>
          </a:p>
        </p:txBody>
      </p:sp>
      <p:sp>
        <p:nvSpPr>
          <p:cNvPr name="TextBox 35" id="35"/>
          <p:cNvSpPr txBox="true"/>
          <p:nvPr/>
        </p:nvSpPr>
        <p:spPr>
          <a:xfrm rot="0">
            <a:off x="7656480" y="4163844"/>
            <a:ext cx="7188279"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Website error inquisitions from class Instructor/TA  </a:t>
            </a:r>
          </a:p>
        </p:txBody>
      </p:sp>
      <p:sp>
        <p:nvSpPr>
          <p:cNvPr name="AutoShape 36" id="36"/>
          <p:cNvSpPr/>
          <p:nvPr/>
        </p:nvSpPr>
        <p:spPr>
          <a:xfrm flipH="true">
            <a:off x="5891508" y="2971631"/>
            <a:ext cx="1016603" cy="183325"/>
          </a:xfrm>
          <a:prstGeom prst="line">
            <a:avLst/>
          </a:prstGeom>
          <a:ln cap="flat" w="38100">
            <a:solidFill>
              <a:srgbClr val="323012"/>
            </a:solidFill>
            <a:prstDash val="lgDash"/>
            <a:headEnd type="none" len="sm" w="sm"/>
            <a:tailEnd type="arrow" len="sm" w="med"/>
          </a:ln>
        </p:spPr>
      </p:sp>
      <p:sp>
        <p:nvSpPr>
          <p:cNvPr name="AutoShape 37" id="37"/>
          <p:cNvSpPr/>
          <p:nvPr/>
        </p:nvSpPr>
        <p:spPr>
          <a:xfrm flipH="true">
            <a:off x="6522239" y="3375949"/>
            <a:ext cx="607732" cy="66588"/>
          </a:xfrm>
          <a:prstGeom prst="line">
            <a:avLst/>
          </a:prstGeom>
          <a:ln cap="flat" w="38100">
            <a:solidFill>
              <a:srgbClr val="323012"/>
            </a:solidFill>
            <a:prstDash val="lgDash"/>
            <a:headEnd type="none" len="sm" w="sm"/>
            <a:tailEnd type="arrow" len="sm" w="med"/>
          </a:ln>
        </p:spPr>
      </p:sp>
      <p:sp>
        <p:nvSpPr>
          <p:cNvPr name="AutoShape 38" id="38"/>
          <p:cNvSpPr/>
          <p:nvPr/>
        </p:nvSpPr>
        <p:spPr>
          <a:xfrm flipH="true">
            <a:off x="6369468" y="3922557"/>
            <a:ext cx="761809" cy="44040"/>
          </a:xfrm>
          <a:prstGeom prst="line">
            <a:avLst/>
          </a:prstGeom>
          <a:ln cap="flat" w="38100">
            <a:solidFill>
              <a:srgbClr val="323012"/>
            </a:solidFill>
            <a:prstDash val="lgDash"/>
            <a:headEnd type="none" len="sm" w="sm"/>
            <a:tailEnd type="arrow" len="sm" w="med"/>
          </a:ln>
        </p:spPr>
      </p:sp>
      <p:sp>
        <p:nvSpPr>
          <p:cNvPr name="AutoShape 39" id="39"/>
          <p:cNvSpPr/>
          <p:nvPr/>
        </p:nvSpPr>
        <p:spPr>
          <a:xfrm flipH="true" flipV="true">
            <a:off x="6369468" y="4228505"/>
            <a:ext cx="759404" cy="210636"/>
          </a:xfrm>
          <a:prstGeom prst="line">
            <a:avLst/>
          </a:prstGeom>
          <a:ln cap="flat" w="38100">
            <a:solidFill>
              <a:srgbClr val="323012"/>
            </a:solidFill>
            <a:prstDash val="lgDash"/>
            <a:headEnd type="none" len="sm" w="sm"/>
            <a:tailEnd type="arrow" len="sm" w="med"/>
          </a:ln>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7133352" y="2788306"/>
            <a:ext cx="366649" cy="366649"/>
            <a:chOff x="0" y="0"/>
            <a:chExt cx="96566" cy="96566"/>
          </a:xfrm>
        </p:grpSpPr>
        <p:sp>
          <p:nvSpPr>
            <p:cNvPr name="Freeform 5" id="5"/>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6" id="6"/>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7" id="7"/>
          <p:cNvGrpSpPr/>
          <p:nvPr/>
        </p:nvGrpSpPr>
        <p:grpSpPr>
          <a:xfrm rot="0">
            <a:off x="7133352" y="3270686"/>
            <a:ext cx="366649" cy="366649"/>
            <a:chOff x="0" y="0"/>
            <a:chExt cx="96566" cy="96566"/>
          </a:xfrm>
        </p:grpSpPr>
        <p:sp>
          <p:nvSpPr>
            <p:cNvPr name="Freeform 8" id="8"/>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9" id="9"/>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10" id="10"/>
          <p:cNvGrpSpPr/>
          <p:nvPr/>
        </p:nvGrpSpPr>
        <p:grpSpPr>
          <a:xfrm rot="0">
            <a:off x="7133352" y="3755533"/>
            <a:ext cx="366649" cy="366649"/>
            <a:chOff x="0" y="0"/>
            <a:chExt cx="96566" cy="96566"/>
          </a:xfrm>
        </p:grpSpPr>
        <p:sp>
          <p:nvSpPr>
            <p:cNvPr name="Freeform 11" id="11"/>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2" id="12"/>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3" id="13"/>
          <p:cNvSpPr/>
          <p:nvPr/>
        </p:nvSpPr>
        <p:spPr>
          <a:xfrm>
            <a:off x="7908897" y="3154956"/>
            <a:ext cx="1288167" cy="0"/>
          </a:xfrm>
          <a:prstGeom prst="line">
            <a:avLst/>
          </a:prstGeom>
          <a:ln cap="flat" w="38100">
            <a:solidFill>
              <a:srgbClr val="323012"/>
            </a:solidFill>
            <a:prstDash val="solid"/>
            <a:headEnd type="none" len="sm" w="sm"/>
            <a:tailEnd type="none" len="sm" w="sm"/>
          </a:ln>
        </p:spPr>
      </p:sp>
      <p:sp>
        <p:nvSpPr>
          <p:cNvPr name="AutoShape 14" id="14"/>
          <p:cNvSpPr/>
          <p:nvPr/>
        </p:nvSpPr>
        <p:spPr>
          <a:xfrm flipV="true">
            <a:off x="7908897" y="3637335"/>
            <a:ext cx="1288167" cy="0"/>
          </a:xfrm>
          <a:prstGeom prst="line">
            <a:avLst/>
          </a:prstGeom>
          <a:ln cap="flat" w="38100">
            <a:solidFill>
              <a:srgbClr val="323012"/>
            </a:solidFill>
            <a:prstDash val="solid"/>
            <a:headEnd type="none" len="sm" w="sm"/>
            <a:tailEnd type="none" len="sm" w="sm"/>
          </a:ln>
        </p:spPr>
      </p:sp>
      <p:sp>
        <p:nvSpPr>
          <p:cNvPr name="AutoShape 15" id="15"/>
          <p:cNvSpPr/>
          <p:nvPr/>
        </p:nvSpPr>
        <p:spPr>
          <a:xfrm flipV="true">
            <a:off x="7815091" y="4122182"/>
            <a:ext cx="1402928" cy="0"/>
          </a:xfrm>
          <a:prstGeom prst="line">
            <a:avLst/>
          </a:prstGeom>
          <a:ln cap="flat" w="38100">
            <a:solidFill>
              <a:srgbClr val="323012"/>
            </a:solidFill>
            <a:prstDash val="solid"/>
            <a:headEnd type="none" len="sm" w="sm"/>
            <a:tailEnd type="none" len="sm" w="sm"/>
          </a:ln>
        </p:spPr>
      </p:sp>
      <p:grpSp>
        <p:nvGrpSpPr>
          <p:cNvPr name="Group 16" id="16"/>
          <p:cNvGrpSpPr/>
          <p:nvPr/>
        </p:nvGrpSpPr>
        <p:grpSpPr>
          <a:xfrm rot="0">
            <a:off x="7133352" y="4228505"/>
            <a:ext cx="366649" cy="366649"/>
            <a:chOff x="0" y="0"/>
            <a:chExt cx="96566" cy="96566"/>
          </a:xfrm>
        </p:grpSpPr>
        <p:sp>
          <p:nvSpPr>
            <p:cNvPr name="Freeform 17" id="17"/>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8" id="18"/>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9" id="19"/>
          <p:cNvSpPr/>
          <p:nvPr/>
        </p:nvSpPr>
        <p:spPr>
          <a:xfrm>
            <a:off x="7765561" y="4576104"/>
            <a:ext cx="3283982" cy="19050"/>
          </a:xfrm>
          <a:prstGeom prst="line">
            <a:avLst/>
          </a:prstGeom>
          <a:ln cap="flat" w="38100">
            <a:solidFill>
              <a:srgbClr val="323012"/>
            </a:solidFill>
            <a:prstDash val="solid"/>
            <a:headEnd type="none" len="sm" w="sm"/>
            <a:tailEnd type="none" len="sm" w="sm"/>
          </a:ln>
        </p:spPr>
      </p:sp>
      <p:sp>
        <p:nvSpPr>
          <p:cNvPr name="Freeform 20" id="20"/>
          <p:cNvSpPr/>
          <p:nvPr/>
        </p:nvSpPr>
        <p:spPr>
          <a:xfrm flipH="false" flipV="false" rot="0">
            <a:off x="7180745" y="2836146"/>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180745" y="3307052"/>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7197092" y="3837360"/>
            <a:ext cx="279213" cy="236982"/>
          </a:xfrm>
          <a:custGeom>
            <a:avLst/>
            <a:gdLst/>
            <a:ahLst/>
            <a:cxnLst/>
            <a:rect r="r" b="b" t="t" l="l"/>
            <a:pathLst>
              <a:path h="236982" w="279213">
                <a:moveTo>
                  <a:pt x="0" y="0"/>
                </a:moveTo>
                <a:lnTo>
                  <a:pt x="279213" y="0"/>
                </a:lnTo>
                <a:lnTo>
                  <a:pt x="279213" y="236982"/>
                </a:lnTo>
                <a:lnTo>
                  <a:pt x="0" y="236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180745" y="4294694"/>
            <a:ext cx="295561" cy="250857"/>
          </a:xfrm>
          <a:custGeom>
            <a:avLst/>
            <a:gdLst/>
            <a:ahLst/>
            <a:cxnLst/>
            <a:rect r="r" b="b" t="t" l="l"/>
            <a:pathLst>
              <a:path h="250857" w="295561">
                <a:moveTo>
                  <a:pt x="0" y="0"/>
                </a:moveTo>
                <a:lnTo>
                  <a:pt x="295560" y="0"/>
                </a:lnTo>
                <a:lnTo>
                  <a:pt x="295560" y="250857"/>
                </a:lnTo>
                <a:lnTo>
                  <a:pt x="0" y="250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8856480" y="4960128"/>
            <a:ext cx="5340768" cy="2062481"/>
            <a:chOff x="0" y="0"/>
            <a:chExt cx="7121024" cy="2749974"/>
          </a:xfrm>
        </p:grpSpPr>
        <p:sp>
          <p:nvSpPr>
            <p:cNvPr name="TextBox 25" id="25"/>
            <p:cNvSpPr txBox="true"/>
            <p:nvPr/>
          </p:nvSpPr>
          <p:spPr>
            <a:xfrm rot="0">
              <a:off x="0" y="257175"/>
              <a:ext cx="7121024" cy="2492799"/>
            </a:xfrm>
            <a:prstGeom prst="rect">
              <a:avLst/>
            </a:prstGeom>
          </p:spPr>
          <p:txBody>
            <a:bodyPr anchor="t" rtlCol="false" tIns="0" lIns="0" bIns="0" rIns="0">
              <a:spAutoFit/>
            </a:bodyPr>
            <a:lstStyle/>
            <a:p>
              <a:pPr algn="ctr" marL="0" indent="0" lvl="0">
                <a:lnSpc>
                  <a:spcPts val="13548"/>
                </a:lnSpc>
              </a:pPr>
              <a:r>
                <a:rPr lang="en-US" sz="13548" spc="-270">
                  <a:solidFill>
                    <a:srgbClr val="57541B">
                      <a:alpha val="78824"/>
                    </a:srgbClr>
                  </a:solidFill>
                  <a:latin typeface="Tomorrow"/>
                  <a:ea typeface="Tomorrow"/>
                  <a:cs typeface="Tomorrow"/>
                  <a:sym typeface="Tomorrow"/>
                </a:rPr>
                <a:t>4CADs</a:t>
              </a:r>
            </a:p>
          </p:txBody>
        </p:sp>
        <p:sp>
          <p:nvSpPr>
            <p:cNvPr name="TextBox 26" id="26"/>
            <p:cNvSpPr txBox="true"/>
            <p:nvPr/>
          </p:nvSpPr>
          <p:spPr>
            <a:xfrm rot="5400000">
              <a:off x="822042" y="1971082"/>
              <a:ext cx="797417" cy="279369"/>
            </a:xfrm>
            <a:prstGeom prst="rect">
              <a:avLst/>
            </a:prstGeom>
          </p:spPr>
          <p:txBody>
            <a:bodyPr anchor="t" rtlCol="false" tIns="0" lIns="0" bIns="0" rIns="0">
              <a:spAutoFit/>
            </a:bodyPr>
            <a:lstStyle/>
            <a:p>
              <a:pPr algn="ctr" marL="0" indent="0" lvl="0">
                <a:lnSpc>
                  <a:spcPts val="1517"/>
                </a:lnSpc>
              </a:pPr>
              <a:r>
                <a:rPr lang="en-US" sz="1517" spc="-30">
                  <a:solidFill>
                    <a:srgbClr val="57541B">
                      <a:alpha val="49804"/>
                    </a:srgbClr>
                  </a:solidFill>
                  <a:latin typeface="Tomorrow"/>
                  <a:ea typeface="Tomorrow"/>
                  <a:cs typeface="Tomorrow"/>
                  <a:sym typeface="Tomorrow"/>
                </a:rPr>
                <a:t>for</a:t>
              </a:r>
            </a:p>
          </p:txBody>
        </p:sp>
      </p:grpSp>
      <p:sp>
        <p:nvSpPr>
          <p:cNvPr name="TextBox 27" id="27"/>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grpSp>
        <p:nvGrpSpPr>
          <p:cNvPr name="Group 28" id="28"/>
          <p:cNvGrpSpPr/>
          <p:nvPr/>
        </p:nvGrpSpPr>
        <p:grpSpPr>
          <a:xfrm rot="0">
            <a:off x="-528400" y="7387582"/>
            <a:ext cx="18816400" cy="1754547"/>
            <a:chOff x="0" y="0"/>
            <a:chExt cx="25088534" cy="2339397"/>
          </a:xfrm>
        </p:grpSpPr>
        <p:sp>
          <p:nvSpPr>
            <p:cNvPr name="TextBox 29" id="29"/>
            <p:cNvSpPr txBox="true"/>
            <p:nvPr/>
          </p:nvSpPr>
          <p:spPr>
            <a:xfrm rot="0">
              <a:off x="0" y="-57150"/>
              <a:ext cx="25088534" cy="665666"/>
            </a:xfrm>
            <a:prstGeom prst="rect">
              <a:avLst/>
            </a:prstGeom>
          </p:spPr>
          <p:txBody>
            <a:bodyPr anchor="t" rtlCol="false" tIns="0" lIns="0" bIns="0" rIns="0">
              <a:spAutoFit/>
            </a:bodyPr>
            <a:lstStyle/>
            <a:p>
              <a:pPr algn="ctr">
                <a:lnSpc>
                  <a:spcPts val="4244"/>
                </a:lnSpc>
              </a:pPr>
              <a:r>
                <a:rPr lang="en-US" b="true" sz="3032" spc="-60">
                  <a:solidFill>
                    <a:srgbClr val="323012">
                      <a:alpha val="73725"/>
                    </a:srgbClr>
                  </a:solidFill>
                  <a:latin typeface="DM Sans Bold"/>
                  <a:ea typeface="DM Sans Bold"/>
                  <a:cs typeface="DM Sans Bold"/>
                  <a:sym typeface="DM Sans Bold"/>
                </a:rPr>
                <a:t>Code Challenges</a:t>
              </a:r>
            </a:p>
          </p:txBody>
        </p:sp>
        <p:sp>
          <p:nvSpPr>
            <p:cNvPr name="TextBox 30" id="30"/>
            <p:cNvSpPr txBox="true"/>
            <p:nvPr/>
          </p:nvSpPr>
          <p:spPr>
            <a:xfrm rot="0">
              <a:off x="2074513" y="923310"/>
              <a:ext cx="20939508" cy="1416087"/>
            </a:xfrm>
            <a:prstGeom prst="rect">
              <a:avLst/>
            </a:prstGeom>
          </p:spPr>
          <p:txBody>
            <a:bodyPr anchor="t" rtlCol="false" tIns="0" lIns="0" bIns="0" rIns="0">
              <a:spAutoFit/>
            </a:bodyPr>
            <a:lstStyle/>
            <a:p>
              <a:pPr algn="ctr">
                <a:lnSpc>
                  <a:spcPts val="2885"/>
                </a:lnSpc>
              </a:pPr>
              <a:r>
                <a:rPr lang="en-US" sz="2061">
                  <a:solidFill>
                    <a:srgbClr val="000000"/>
                  </a:solidFill>
                  <a:latin typeface="DM Sans"/>
                  <a:ea typeface="DM Sans"/>
                  <a:cs typeface="DM Sans"/>
                  <a:sym typeface="DM Sans"/>
                </a:rPr>
                <a:t>While creating ideas to make the website more convinent to use, I decided to make a preview description appear before choosing the material. Initial this idea seemed easy to execute until, we ran into obstacles making it functional. We were able to resolve this with the help of the Teacher assistant though modifying the code.</a:t>
              </a:r>
            </a:p>
          </p:txBody>
        </p:sp>
      </p:grpSp>
      <p:sp>
        <p:nvSpPr>
          <p:cNvPr name="AutoShape 31" id="31"/>
          <p:cNvSpPr/>
          <p:nvPr/>
        </p:nvSpPr>
        <p:spPr>
          <a:xfrm flipH="true">
            <a:off x="5891508" y="2971631"/>
            <a:ext cx="1016603" cy="183325"/>
          </a:xfrm>
          <a:prstGeom prst="line">
            <a:avLst/>
          </a:prstGeom>
          <a:ln cap="flat" w="38100">
            <a:solidFill>
              <a:srgbClr val="323012"/>
            </a:solidFill>
            <a:prstDash val="lgDash"/>
            <a:headEnd type="none" len="sm" w="sm"/>
            <a:tailEnd type="arrow" len="sm" w="med"/>
          </a:ln>
        </p:spPr>
      </p:sp>
      <p:sp>
        <p:nvSpPr>
          <p:cNvPr name="AutoShape 32" id="32"/>
          <p:cNvSpPr/>
          <p:nvPr/>
        </p:nvSpPr>
        <p:spPr>
          <a:xfrm>
            <a:off x="5891508" y="5695526"/>
            <a:ext cx="2543909" cy="295842"/>
          </a:xfrm>
          <a:prstGeom prst="line">
            <a:avLst/>
          </a:prstGeom>
          <a:ln cap="flat" w="38100">
            <a:solidFill>
              <a:srgbClr val="323012"/>
            </a:solidFill>
            <a:prstDash val="lgDash"/>
            <a:headEnd type="none" len="sm" w="sm"/>
            <a:tailEnd type="arrow" len="sm" w="med"/>
          </a:ln>
        </p:spPr>
      </p:sp>
      <p:sp>
        <p:nvSpPr>
          <p:cNvPr name="AutoShape 33" id="33"/>
          <p:cNvSpPr/>
          <p:nvPr/>
        </p:nvSpPr>
        <p:spPr>
          <a:xfrm flipH="true">
            <a:off x="6369468" y="3375949"/>
            <a:ext cx="760503" cy="78061"/>
          </a:xfrm>
          <a:prstGeom prst="line">
            <a:avLst/>
          </a:prstGeom>
          <a:ln cap="flat" w="38100">
            <a:solidFill>
              <a:srgbClr val="323012"/>
            </a:solidFill>
            <a:prstDash val="lgDash"/>
            <a:headEnd type="none" len="sm" w="sm"/>
            <a:tailEnd type="arrow" len="sm" w="med"/>
          </a:ln>
        </p:spPr>
      </p:sp>
      <p:sp>
        <p:nvSpPr>
          <p:cNvPr name="AutoShape 34" id="34"/>
          <p:cNvSpPr/>
          <p:nvPr/>
        </p:nvSpPr>
        <p:spPr>
          <a:xfrm flipH="true">
            <a:off x="6369468" y="3922557"/>
            <a:ext cx="761809" cy="44040"/>
          </a:xfrm>
          <a:prstGeom prst="line">
            <a:avLst/>
          </a:prstGeom>
          <a:ln cap="flat" w="38100">
            <a:solidFill>
              <a:srgbClr val="323012"/>
            </a:solidFill>
            <a:prstDash val="lgDash"/>
            <a:headEnd type="none" len="sm" w="sm"/>
            <a:tailEnd type="arrow" len="sm" w="med"/>
          </a:ln>
        </p:spPr>
      </p:sp>
      <p:sp>
        <p:nvSpPr>
          <p:cNvPr name="AutoShape 35" id="35"/>
          <p:cNvSpPr/>
          <p:nvPr/>
        </p:nvSpPr>
        <p:spPr>
          <a:xfrm flipH="true" flipV="true">
            <a:off x="6369468" y="4228505"/>
            <a:ext cx="759404" cy="210636"/>
          </a:xfrm>
          <a:prstGeom prst="line">
            <a:avLst/>
          </a:prstGeom>
          <a:ln cap="flat" w="38100">
            <a:solidFill>
              <a:srgbClr val="323012"/>
            </a:solidFill>
            <a:prstDash val="lgDash"/>
            <a:headEnd type="none" len="sm" w="sm"/>
            <a:tailEnd type="arrow" len="sm" w="med"/>
          </a:ln>
        </p:spPr>
      </p:sp>
      <p:sp>
        <p:nvSpPr>
          <p:cNvPr name="Freeform 36" id="36"/>
          <p:cNvSpPr/>
          <p:nvPr/>
        </p:nvSpPr>
        <p:spPr>
          <a:xfrm flipH="false" flipV="false" rot="0">
            <a:off x="948929" y="2204422"/>
            <a:ext cx="4787397" cy="5497157"/>
          </a:xfrm>
          <a:custGeom>
            <a:avLst/>
            <a:gdLst/>
            <a:ahLst/>
            <a:cxnLst/>
            <a:rect r="r" b="b" t="t" l="l"/>
            <a:pathLst>
              <a:path h="5497157" w="4787397">
                <a:moveTo>
                  <a:pt x="0" y="0"/>
                </a:moveTo>
                <a:lnTo>
                  <a:pt x="4787397" y="0"/>
                </a:lnTo>
                <a:lnTo>
                  <a:pt x="4787397" y="5497156"/>
                </a:lnTo>
                <a:lnTo>
                  <a:pt x="0" y="5497156"/>
                </a:lnTo>
                <a:lnTo>
                  <a:pt x="0" y="0"/>
                </a:lnTo>
                <a:close/>
              </a:path>
            </a:pathLst>
          </a:custGeom>
          <a:blipFill>
            <a:blip r:embed="rId4"/>
            <a:stretch>
              <a:fillRect l="0" t="0" r="0" b="0"/>
            </a:stretch>
          </a:blipFill>
        </p:spPr>
      </p:sp>
      <p:grpSp>
        <p:nvGrpSpPr>
          <p:cNvPr name="Group 37" id="37"/>
          <p:cNvGrpSpPr/>
          <p:nvPr/>
        </p:nvGrpSpPr>
        <p:grpSpPr>
          <a:xfrm rot="0">
            <a:off x="948929" y="2204422"/>
            <a:ext cx="4787397" cy="5533545"/>
            <a:chOff x="0" y="0"/>
            <a:chExt cx="718843" cy="830880"/>
          </a:xfrm>
        </p:grpSpPr>
        <p:sp>
          <p:nvSpPr>
            <p:cNvPr name="Freeform 38" id="38"/>
            <p:cNvSpPr/>
            <p:nvPr/>
          </p:nvSpPr>
          <p:spPr>
            <a:xfrm flipH="false" flipV="false" rot="0">
              <a:off x="0" y="0"/>
              <a:ext cx="718843" cy="830880"/>
            </a:xfrm>
            <a:custGeom>
              <a:avLst/>
              <a:gdLst/>
              <a:ahLst/>
              <a:cxnLst/>
              <a:rect r="r" b="b" t="t" l="l"/>
              <a:pathLst>
                <a:path h="830880" w="718843">
                  <a:moveTo>
                    <a:pt x="0" y="0"/>
                  </a:moveTo>
                  <a:lnTo>
                    <a:pt x="718843" y="0"/>
                  </a:lnTo>
                  <a:lnTo>
                    <a:pt x="718843" y="830880"/>
                  </a:lnTo>
                  <a:lnTo>
                    <a:pt x="0" y="830880"/>
                  </a:lnTo>
                  <a:close/>
                </a:path>
              </a:pathLst>
            </a:custGeom>
            <a:solidFill>
              <a:srgbClr val="000000">
                <a:alpha val="0"/>
              </a:srgbClr>
            </a:solidFill>
            <a:ln w="85725" cap="sq">
              <a:solidFill>
                <a:srgbClr val="0097B2"/>
              </a:solidFill>
              <a:prstDash val="solid"/>
              <a:miter/>
            </a:ln>
          </p:spPr>
        </p:sp>
        <p:sp>
          <p:nvSpPr>
            <p:cNvPr name="TextBox 39" id="39"/>
            <p:cNvSpPr txBox="true"/>
            <p:nvPr/>
          </p:nvSpPr>
          <p:spPr>
            <a:xfrm>
              <a:off x="0" y="-114300"/>
              <a:ext cx="718843" cy="945180"/>
            </a:xfrm>
            <a:prstGeom prst="rect">
              <a:avLst/>
            </a:prstGeom>
          </p:spPr>
          <p:txBody>
            <a:bodyPr anchor="ctr" rtlCol="false" tIns="50800" lIns="50800" bIns="50800" rIns="50800"/>
            <a:lstStyle/>
            <a:p>
              <a:pPr algn="ctr">
                <a:lnSpc>
                  <a:spcPts val="4048"/>
                </a:lnSpc>
              </a:pPr>
            </a:p>
          </p:txBody>
        </p:sp>
      </p:grpSp>
      <p:sp>
        <p:nvSpPr>
          <p:cNvPr name="TextBox 40" id="40"/>
          <p:cNvSpPr txBox="true"/>
          <p:nvPr/>
        </p:nvSpPr>
        <p:spPr>
          <a:xfrm rot="0">
            <a:off x="1028700" y="904875"/>
            <a:ext cx="8607273" cy="1149350"/>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Challenges Faced</a:t>
            </a:r>
          </a:p>
        </p:txBody>
      </p:sp>
      <p:sp>
        <p:nvSpPr>
          <p:cNvPr name="TextBox 41" id="41"/>
          <p:cNvSpPr txBox="true"/>
          <p:nvPr/>
        </p:nvSpPr>
        <p:spPr>
          <a:xfrm rot="0">
            <a:off x="7815091" y="2689159"/>
            <a:ext cx="1418630"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Transform</a:t>
            </a:r>
          </a:p>
        </p:txBody>
      </p:sp>
      <p:sp>
        <p:nvSpPr>
          <p:cNvPr name="TextBox 42" id="42"/>
          <p:cNvSpPr txBox="true"/>
          <p:nvPr/>
        </p:nvSpPr>
        <p:spPr>
          <a:xfrm rot="0">
            <a:off x="7908897" y="3152488"/>
            <a:ext cx="1113830"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Opacity</a:t>
            </a:r>
          </a:p>
        </p:txBody>
      </p:sp>
      <p:sp>
        <p:nvSpPr>
          <p:cNvPr name="TextBox 43" id="43"/>
          <p:cNvSpPr txBox="true"/>
          <p:nvPr/>
        </p:nvSpPr>
        <p:spPr>
          <a:xfrm rot="0">
            <a:off x="8092551" y="3656385"/>
            <a:ext cx="746522"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Class</a:t>
            </a:r>
          </a:p>
        </p:txBody>
      </p:sp>
      <p:sp>
        <p:nvSpPr>
          <p:cNvPr name="TextBox 44" id="44"/>
          <p:cNvSpPr txBox="true"/>
          <p:nvPr/>
        </p:nvSpPr>
        <p:spPr>
          <a:xfrm rot="0">
            <a:off x="7815091" y="4110307"/>
            <a:ext cx="3106817"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Displaying information</a:t>
            </a:r>
          </a:p>
        </p:txBody>
      </p:sp>
    </p:spTree>
  </p:cSld>
  <p:clrMapOvr>
    <a:masterClrMapping/>
  </p:clrMapOvr>
  <p:transition spd="med">
    <p:fade/>
  </p:transition>
</p:sld>
</file>

<file path=ppt/slides/slide14.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3922718" y="3127162"/>
            <a:ext cx="10442563" cy="4032675"/>
            <a:chOff x="0" y="0"/>
            <a:chExt cx="13923418" cy="5376901"/>
          </a:xfrm>
        </p:grpSpPr>
        <p:sp>
          <p:nvSpPr>
            <p:cNvPr name="TextBox 3" id="3"/>
            <p:cNvSpPr txBox="true"/>
            <p:nvPr/>
          </p:nvSpPr>
          <p:spPr>
            <a:xfrm rot="0">
              <a:off x="0" y="495300"/>
              <a:ext cx="13923418" cy="4881601"/>
            </a:xfrm>
            <a:prstGeom prst="rect">
              <a:avLst/>
            </a:prstGeom>
          </p:spPr>
          <p:txBody>
            <a:bodyPr anchor="t" rtlCol="false" tIns="0" lIns="0" bIns="0" rIns="0">
              <a:spAutoFit/>
            </a:bodyPr>
            <a:lstStyle/>
            <a:p>
              <a:pPr algn="ctr" marL="0" indent="0" lvl="0">
                <a:lnSpc>
                  <a:spcPts val="26491"/>
                </a:lnSpc>
              </a:pPr>
              <a:r>
                <a:rPr lang="en-US" sz="26491" spc="-529">
                  <a:solidFill>
                    <a:srgbClr val="57541B">
                      <a:alpha val="78824"/>
                    </a:srgbClr>
                  </a:solidFill>
                  <a:latin typeface="Tomorrow"/>
                  <a:ea typeface="Tomorrow"/>
                  <a:cs typeface="Tomorrow"/>
                  <a:sym typeface="Tomorrow"/>
                </a:rPr>
                <a:t>4CADs</a:t>
              </a:r>
            </a:p>
          </p:txBody>
        </p:sp>
        <p:sp>
          <p:nvSpPr>
            <p:cNvPr name="TextBox 4" id="4"/>
            <p:cNvSpPr txBox="true"/>
            <p:nvPr/>
          </p:nvSpPr>
          <p:spPr>
            <a:xfrm rot="5400000">
              <a:off x="1611425" y="3849843"/>
              <a:ext cx="1559154" cy="554484"/>
            </a:xfrm>
            <a:prstGeom prst="rect">
              <a:avLst/>
            </a:prstGeom>
          </p:spPr>
          <p:txBody>
            <a:bodyPr anchor="t" rtlCol="false" tIns="0" lIns="0" bIns="0" rIns="0">
              <a:spAutoFit/>
            </a:bodyPr>
            <a:lstStyle/>
            <a:p>
              <a:pPr algn="ctr" marL="0" indent="0" lvl="0">
                <a:lnSpc>
                  <a:spcPts val="2966"/>
                </a:lnSpc>
              </a:pPr>
              <a:r>
                <a:rPr lang="en-US" sz="2966" spc="-59">
                  <a:solidFill>
                    <a:srgbClr val="57541B">
                      <a:alpha val="49804"/>
                    </a:srgbClr>
                  </a:solidFill>
                  <a:latin typeface="Tomorrow"/>
                  <a:ea typeface="Tomorrow"/>
                  <a:cs typeface="Tomorrow"/>
                  <a:sym typeface="Tomorrow"/>
                </a:rPr>
                <a:t>for</a:t>
              </a:r>
            </a:p>
          </p:txBody>
        </p:sp>
      </p:grpSp>
      <p:sp>
        <p:nvSpPr>
          <p:cNvPr name="TextBox 5" id="5"/>
          <p:cNvSpPr txBox="true"/>
          <p:nvPr/>
        </p:nvSpPr>
        <p:spPr>
          <a:xfrm rot="0">
            <a:off x="5718277" y="7102688"/>
            <a:ext cx="7698617" cy="513072"/>
          </a:xfrm>
          <a:prstGeom prst="rect">
            <a:avLst/>
          </a:prstGeom>
        </p:spPr>
        <p:txBody>
          <a:bodyPr anchor="t" rtlCol="false" tIns="0" lIns="0" bIns="0" rIns="0">
            <a:spAutoFit/>
          </a:bodyPr>
          <a:lstStyle/>
          <a:p>
            <a:pPr algn="just">
              <a:lnSpc>
                <a:spcPts val="4270"/>
              </a:lnSpc>
              <a:spcBef>
                <a:spcPct val="0"/>
              </a:spcBef>
            </a:pPr>
            <a:r>
              <a:rPr lang="en-US" b="true" sz="3050" spc="152">
                <a:solidFill>
                  <a:srgbClr val="57541B"/>
                </a:solidFill>
                <a:latin typeface="DM Sans Bold"/>
                <a:ea typeface="DM Sans Bold"/>
                <a:cs typeface="DM Sans Bold"/>
                <a:sym typeface="DM Sans Bold"/>
              </a:rPr>
              <a:t>DEVELOP</a:t>
            </a:r>
            <a:r>
              <a:rPr lang="en-US" b="true" sz="3050" spc="152">
                <a:solidFill>
                  <a:srgbClr val="57541B"/>
                </a:solidFill>
                <a:latin typeface="DM Sans Bold"/>
                <a:ea typeface="DM Sans Bold"/>
                <a:cs typeface="DM Sans Bold"/>
                <a:sym typeface="DM Sans Bold"/>
              </a:rPr>
              <a:t>ER: </a:t>
            </a:r>
            <a:r>
              <a:rPr lang="en-US" sz="3050" spc="152">
                <a:solidFill>
                  <a:srgbClr val="191919"/>
                </a:solidFill>
                <a:latin typeface="DM Sans"/>
                <a:ea typeface="DM Sans"/>
                <a:cs typeface="DM Sans"/>
                <a:sym typeface="DM Sans"/>
              </a:rPr>
              <a:t>GANPATH RAMESH</a:t>
            </a:r>
          </a:p>
        </p:txBody>
      </p:sp>
      <p:sp>
        <p:nvSpPr>
          <p:cNvPr name="TextBox 6" id="6"/>
          <p:cNvSpPr txBox="true"/>
          <p:nvPr/>
        </p:nvSpPr>
        <p:spPr>
          <a:xfrm rot="0">
            <a:off x="7017386" y="8244199"/>
            <a:ext cx="4253228" cy="1014101"/>
          </a:xfrm>
          <a:prstGeom prst="rect">
            <a:avLst/>
          </a:prstGeom>
        </p:spPr>
        <p:txBody>
          <a:bodyPr anchor="t" rtlCol="false" tIns="0" lIns="0" bIns="0" rIns="0">
            <a:spAutoFit/>
          </a:bodyPr>
          <a:lstStyle/>
          <a:p>
            <a:pPr algn="l">
              <a:lnSpc>
                <a:spcPts val="7810"/>
              </a:lnSpc>
            </a:pPr>
            <a:r>
              <a:rPr lang="en-US" sz="7100" spc="-355" b="true">
                <a:solidFill>
                  <a:srgbClr val="57541B"/>
                </a:solidFill>
                <a:latin typeface="DM Sans Bold"/>
                <a:ea typeface="DM Sans Bold"/>
                <a:cs typeface="DM Sans Bold"/>
                <a:sym typeface="DM Sans Bold"/>
              </a:rPr>
              <a:t>Thank You</a:t>
            </a:r>
          </a:p>
        </p:txBody>
      </p:sp>
    </p:spTree>
  </p:cSld>
  <p:clrMapOvr>
    <a:masterClrMapping/>
  </p:clrMapOvr>
  <p:transition spd="med">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5E6E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7133352" y="2788306"/>
            <a:ext cx="366649" cy="366649"/>
            <a:chOff x="0" y="0"/>
            <a:chExt cx="96566" cy="96566"/>
          </a:xfrm>
        </p:grpSpPr>
        <p:sp>
          <p:nvSpPr>
            <p:cNvPr name="Freeform 5" id="5"/>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6" id="6"/>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7" id="7"/>
          <p:cNvGrpSpPr/>
          <p:nvPr/>
        </p:nvGrpSpPr>
        <p:grpSpPr>
          <a:xfrm rot="0">
            <a:off x="7133352" y="3270686"/>
            <a:ext cx="366649" cy="366649"/>
            <a:chOff x="0" y="0"/>
            <a:chExt cx="96566" cy="96566"/>
          </a:xfrm>
        </p:grpSpPr>
        <p:sp>
          <p:nvSpPr>
            <p:cNvPr name="Freeform 8" id="8"/>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9" id="9"/>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10" id="10"/>
          <p:cNvGrpSpPr/>
          <p:nvPr/>
        </p:nvGrpSpPr>
        <p:grpSpPr>
          <a:xfrm rot="0">
            <a:off x="7133352" y="3755533"/>
            <a:ext cx="366649" cy="366649"/>
            <a:chOff x="0" y="0"/>
            <a:chExt cx="96566" cy="96566"/>
          </a:xfrm>
        </p:grpSpPr>
        <p:sp>
          <p:nvSpPr>
            <p:cNvPr name="Freeform 11" id="11"/>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2" id="12"/>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3" id="13"/>
          <p:cNvSpPr/>
          <p:nvPr/>
        </p:nvSpPr>
        <p:spPr>
          <a:xfrm>
            <a:off x="7690770" y="3608847"/>
            <a:ext cx="9817140" cy="28488"/>
          </a:xfrm>
          <a:prstGeom prst="line">
            <a:avLst/>
          </a:prstGeom>
          <a:ln cap="flat" w="38100">
            <a:solidFill>
              <a:srgbClr val="323012"/>
            </a:solidFill>
            <a:prstDash val="solid"/>
            <a:headEnd type="none" len="sm" w="sm"/>
            <a:tailEnd type="none" len="sm" w="sm"/>
          </a:ln>
        </p:spPr>
      </p:sp>
      <p:sp>
        <p:nvSpPr>
          <p:cNvPr name="AutoShape 14" id="14"/>
          <p:cNvSpPr/>
          <p:nvPr/>
        </p:nvSpPr>
        <p:spPr>
          <a:xfrm>
            <a:off x="7621357" y="3126165"/>
            <a:ext cx="8897144" cy="13638"/>
          </a:xfrm>
          <a:prstGeom prst="line">
            <a:avLst/>
          </a:prstGeom>
          <a:ln cap="flat" w="38100">
            <a:solidFill>
              <a:srgbClr val="323012"/>
            </a:solidFill>
            <a:prstDash val="solid"/>
            <a:headEnd type="none" len="sm" w="sm"/>
            <a:tailEnd type="none" len="sm" w="sm"/>
          </a:ln>
        </p:spPr>
      </p:sp>
      <p:sp>
        <p:nvSpPr>
          <p:cNvPr name="AutoShape 15" id="15"/>
          <p:cNvSpPr/>
          <p:nvPr/>
        </p:nvSpPr>
        <p:spPr>
          <a:xfrm>
            <a:off x="7656480" y="4122182"/>
            <a:ext cx="6379012" cy="0"/>
          </a:xfrm>
          <a:prstGeom prst="line">
            <a:avLst/>
          </a:prstGeom>
          <a:ln cap="flat" w="38100">
            <a:solidFill>
              <a:srgbClr val="323012"/>
            </a:solidFill>
            <a:prstDash val="solid"/>
            <a:headEnd type="none" len="sm" w="sm"/>
            <a:tailEnd type="none" len="sm" w="sm"/>
          </a:ln>
        </p:spPr>
      </p:sp>
      <p:grpSp>
        <p:nvGrpSpPr>
          <p:cNvPr name="Group 16" id="16"/>
          <p:cNvGrpSpPr/>
          <p:nvPr/>
        </p:nvGrpSpPr>
        <p:grpSpPr>
          <a:xfrm rot="0">
            <a:off x="7133352" y="4228505"/>
            <a:ext cx="366649" cy="366649"/>
            <a:chOff x="0" y="0"/>
            <a:chExt cx="96566" cy="96566"/>
          </a:xfrm>
        </p:grpSpPr>
        <p:sp>
          <p:nvSpPr>
            <p:cNvPr name="Freeform 17" id="17"/>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8" id="18"/>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9" id="19"/>
          <p:cNvSpPr/>
          <p:nvPr/>
        </p:nvSpPr>
        <p:spPr>
          <a:xfrm flipV="true">
            <a:off x="7656480" y="4595154"/>
            <a:ext cx="9524524" cy="0"/>
          </a:xfrm>
          <a:prstGeom prst="line">
            <a:avLst/>
          </a:prstGeom>
          <a:ln cap="flat" w="38100">
            <a:solidFill>
              <a:srgbClr val="323012"/>
            </a:solidFill>
            <a:prstDash val="solid"/>
            <a:headEnd type="none" len="sm" w="sm"/>
            <a:tailEnd type="none" len="sm" w="sm"/>
          </a:ln>
        </p:spPr>
      </p:sp>
      <p:sp>
        <p:nvSpPr>
          <p:cNvPr name="Freeform 20" id="20"/>
          <p:cNvSpPr/>
          <p:nvPr/>
        </p:nvSpPr>
        <p:spPr>
          <a:xfrm flipH="false" flipV="false" rot="0">
            <a:off x="7180745" y="2836146"/>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180745" y="3307052"/>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7197092" y="3837360"/>
            <a:ext cx="279213" cy="236982"/>
          </a:xfrm>
          <a:custGeom>
            <a:avLst/>
            <a:gdLst/>
            <a:ahLst/>
            <a:cxnLst/>
            <a:rect r="r" b="b" t="t" l="l"/>
            <a:pathLst>
              <a:path h="236982" w="279213">
                <a:moveTo>
                  <a:pt x="0" y="0"/>
                </a:moveTo>
                <a:lnTo>
                  <a:pt x="279213" y="0"/>
                </a:lnTo>
                <a:lnTo>
                  <a:pt x="279213" y="236982"/>
                </a:lnTo>
                <a:lnTo>
                  <a:pt x="0" y="236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180745" y="4294694"/>
            <a:ext cx="295561" cy="250857"/>
          </a:xfrm>
          <a:custGeom>
            <a:avLst/>
            <a:gdLst/>
            <a:ahLst/>
            <a:cxnLst/>
            <a:rect r="r" b="b" t="t" l="l"/>
            <a:pathLst>
              <a:path h="250857" w="295561">
                <a:moveTo>
                  <a:pt x="0" y="0"/>
                </a:moveTo>
                <a:lnTo>
                  <a:pt x="295560" y="0"/>
                </a:lnTo>
                <a:lnTo>
                  <a:pt x="295560" y="250857"/>
                </a:lnTo>
                <a:lnTo>
                  <a:pt x="0" y="250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1028700" y="2606095"/>
            <a:ext cx="5340768" cy="2062481"/>
            <a:chOff x="0" y="0"/>
            <a:chExt cx="7121024" cy="2749974"/>
          </a:xfrm>
        </p:grpSpPr>
        <p:sp>
          <p:nvSpPr>
            <p:cNvPr name="TextBox 25" id="25"/>
            <p:cNvSpPr txBox="true"/>
            <p:nvPr/>
          </p:nvSpPr>
          <p:spPr>
            <a:xfrm rot="0">
              <a:off x="0" y="257175"/>
              <a:ext cx="7121024" cy="2492799"/>
            </a:xfrm>
            <a:prstGeom prst="rect">
              <a:avLst/>
            </a:prstGeom>
          </p:spPr>
          <p:txBody>
            <a:bodyPr anchor="t" rtlCol="false" tIns="0" lIns="0" bIns="0" rIns="0">
              <a:spAutoFit/>
            </a:bodyPr>
            <a:lstStyle/>
            <a:p>
              <a:pPr algn="ctr" marL="0" indent="0" lvl="0">
                <a:lnSpc>
                  <a:spcPts val="13548"/>
                </a:lnSpc>
              </a:pPr>
              <a:r>
                <a:rPr lang="en-US" sz="13548" spc="-270">
                  <a:solidFill>
                    <a:srgbClr val="57541B">
                      <a:alpha val="78824"/>
                    </a:srgbClr>
                  </a:solidFill>
                  <a:latin typeface="Tomorrow"/>
                  <a:ea typeface="Tomorrow"/>
                  <a:cs typeface="Tomorrow"/>
                  <a:sym typeface="Tomorrow"/>
                </a:rPr>
                <a:t>4CADs</a:t>
              </a:r>
            </a:p>
          </p:txBody>
        </p:sp>
        <p:sp>
          <p:nvSpPr>
            <p:cNvPr name="TextBox 26" id="26"/>
            <p:cNvSpPr txBox="true"/>
            <p:nvPr/>
          </p:nvSpPr>
          <p:spPr>
            <a:xfrm rot="5400000">
              <a:off x="822042" y="1971082"/>
              <a:ext cx="797417" cy="279369"/>
            </a:xfrm>
            <a:prstGeom prst="rect">
              <a:avLst/>
            </a:prstGeom>
          </p:spPr>
          <p:txBody>
            <a:bodyPr anchor="t" rtlCol="false" tIns="0" lIns="0" bIns="0" rIns="0">
              <a:spAutoFit/>
            </a:bodyPr>
            <a:lstStyle/>
            <a:p>
              <a:pPr algn="ctr" marL="0" indent="0" lvl="0">
                <a:lnSpc>
                  <a:spcPts val="1517"/>
                </a:lnSpc>
              </a:pPr>
              <a:r>
                <a:rPr lang="en-US" sz="1517" spc="-30">
                  <a:solidFill>
                    <a:srgbClr val="57541B">
                      <a:alpha val="49804"/>
                    </a:srgbClr>
                  </a:solidFill>
                  <a:latin typeface="Tomorrow"/>
                  <a:ea typeface="Tomorrow"/>
                  <a:cs typeface="Tomorrow"/>
                  <a:sym typeface="Tomorrow"/>
                </a:rPr>
                <a:t>for</a:t>
              </a:r>
            </a:p>
          </p:txBody>
        </p:sp>
      </p:grpSp>
      <p:sp>
        <p:nvSpPr>
          <p:cNvPr name="TextBox 27" id="27"/>
          <p:cNvSpPr txBox="true"/>
          <p:nvPr/>
        </p:nvSpPr>
        <p:spPr>
          <a:xfrm rot="0">
            <a:off x="1028700" y="904875"/>
            <a:ext cx="8607273" cy="1149350"/>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Tasks completed</a:t>
            </a:r>
          </a:p>
        </p:txBody>
      </p:sp>
      <p:sp>
        <p:nvSpPr>
          <p:cNvPr name="TextBox 28" id="28"/>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grpSp>
        <p:nvGrpSpPr>
          <p:cNvPr name="Group 29" id="29"/>
          <p:cNvGrpSpPr/>
          <p:nvPr/>
        </p:nvGrpSpPr>
        <p:grpSpPr>
          <a:xfrm rot="0">
            <a:off x="-264200" y="6534137"/>
            <a:ext cx="19210167" cy="2478447"/>
            <a:chOff x="0" y="0"/>
            <a:chExt cx="25613556" cy="3304597"/>
          </a:xfrm>
        </p:grpSpPr>
        <p:sp>
          <p:nvSpPr>
            <p:cNvPr name="TextBox 30" id="30"/>
            <p:cNvSpPr txBox="true"/>
            <p:nvPr/>
          </p:nvSpPr>
          <p:spPr>
            <a:xfrm rot="0">
              <a:off x="0" y="-57150"/>
              <a:ext cx="25613556" cy="665666"/>
            </a:xfrm>
            <a:prstGeom prst="rect">
              <a:avLst/>
            </a:prstGeom>
          </p:spPr>
          <p:txBody>
            <a:bodyPr anchor="t" rtlCol="false" tIns="0" lIns="0" bIns="0" rIns="0">
              <a:spAutoFit/>
            </a:bodyPr>
            <a:lstStyle/>
            <a:p>
              <a:pPr algn="ctr">
                <a:lnSpc>
                  <a:spcPts val="4244"/>
                </a:lnSpc>
              </a:pPr>
              <a:r>
                <a:rPr lang="en-US" b="true" sz="3032" spc="-60">
                  <a:solidFill>
                    <a:srgbClr val="323012">
                      <a:alpha val="73725"/>
                    </a:srgbClr>
                  </a:solidFill>
                  <a:latin typeface="DM Sans Bold"/>
                  <a:ea typeface="DM Sans Bold"/>
                  <a:cs typeface="DM Sans Bold"/>
                  <a:sym typeface="DM Sans Bold"/>
                </a:rPr>
                <a:t>Methods</a:t>
              </a:r>
            </a:p>
          </p:txBody>
        </p:sp>
        <p:sp>
          <p:nvSpPr>
            <p:cNvPr name="TextBox 31" id="31"/>
            <p:cNvSpPr txBox="true"/>
            <p:nvPr/>
          </p:nvSpPr>
          <p:spPr>
            <a:xfrm rot="0">
              <a:off x="2117926" y="923310"/>
              <a:ext cx="21377704" cy="2381287"/>
            </a:xfrm>
            <a:prstGeom prst="rect">
              <a:avLst/>
            </a:prstGeom>
          </p:spPr>
          <p:txBody>
            <a:bodyPr anchor="t" rtlCol="false" tIns="0" lIns="0" bIns="0" rIns="0">
              <a:spAutoFit/>
            </a:bodyPr>
            <a:lstStyle/>
            <a:p>
              <a:pPr algn="ctr">
                <a:lnSpc>
                  <a:spcPts val="2885"/>
                </a:lnSpc>
              </a:pPr>
              <a:r>
                <a:rPr lang="en-US" sz="2061">
                  <a:solidFill>
                    <a:srgbClr val="000000"/>
                  </a:solidFill>
                  <a:latin typeface="DM Sans"/>
                  <a:ea typeface="DM Sans"/>
                  <a:cs typeface="DM Sans"/>
                  <a:sym typeface="DM Sans"/>
                </a:rPr>
                <a:t>Our website’s homepage is supposed to be inviting and also easy to understand as one of our website requirements suggests. My name is Ray Sama, I am an Industrial Design student at the New Jersey Institute of Technology, and the Project Lead of 4CADs. Following the very first low-fidelity mockup a team member(Juan) came up with, I started designing mockups more refined to the purpose of the website. I did the homescreen with a video showing our logo and displayed different materials showcasing what the website does. I designed the navigation bar, linking the about us page to it, as well as the interactive search bar the website has. </a:t>
              </a:r>
            </a:p>
          </p:txBody>
        </p:sp>
      </p:grpSp>
      <p:sp>
        <p:nvSpPr>
          <p:cNvPr name="TextBox 32" id="32"/>
          <p:cNvSpPr txBox="true"/>
          <p:nvPr/>
        </p:nvSpPr>
        <p:spPr>
          <a:xfrm rot="0">
            <a:off x="7690730" y="2674006"/>
            <a:ext cx="8758357"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Websites’s homepage design (4CADs logo, landing page video)</a:t>
            </a:r>
          </a:p>
        </p:txBody>
      </p:sp>
      <p:sp>
        <p:nvSpPr>
          <p:cNvPr name="TextBox 33" id="33"/>
          <p:cNvSpPr txBox="true"/>
          <p:nvPr/>
        </p:nvSpPr>
        <p:spPr>
          <a:xfrm rot="0">
            <a:off x="7675530" y="3143051"/>
            <a:ext cx="9860518"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Interactive website Navigation bar with,  About Us page and Search bar</a:t>
            </a:r>
          </a:p>
        </p:txBody>
      </p:sp>
      <p:sp>
        <p:nvSpPr>
          <p:cNvPr name="TextBox 34" id="34"/>
          <p:cNvSpPr txBox="true"/>
          <p:nvPr/>
        </p:nvSpPr>
        <p:spPr>
          <a:xfrm rot="0">
            <a:off x="7690770" y="3705124"/>
            <a:ext cx="6344721"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High Fidelity mockup design for all web pages</a:t>
            </a:r>
          </a:p>
        </p:txBody>
      </p:sp>
      <p:sp>
        <p:nvSpPr>
          <p:cNvPr name="TextBox 35" id="35"/>
          <p:cNvSpPr txBox="true"/>
          <p:nvPr/>
        </p:nvSpPr>
        <p:spPr>
          <a:xfrm rot="0">
            <a:off x="7675530" y="4180394"/>
            <a:ext cx="9505474"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About Us page development, with image, description, and other info </a:t>
            </a:r>
          </a:p>
        </p:txBody>
      </p:sp>
      <p:sp>
        <p:nvSpPr>
          <p:cNvPr name="AutoShape 36" id="36"/>
          <p:cNvSpPr/>
          <p:nvPr/>
        </p:nvSpPr>
        <p:spPr>
          <a:xfrm flipH="true">
            <a:off x="5891508" y="2971631"/>
            <a:ext cx="1016603" cy="183325"/>
          </a:xfrm>
          <a:prstGeom prst="line">
            <a:avLst/>
          </a:prstGeom>
          <a:ln cap="flat" w="38100">
            <a:solidFill>
              <a:srgbClr val="323012"/>
            </a:solidFill>
            <a:prstDash val="lgDash"/>
            <a:headEnd type="none" len="sm" w="sm"/>
            <a:tailEnd type="arrow" len="sm" w="med"/>
          </a:ln>
        </p:spPr>
      </p:sp>
      <p:sp>
        <p:nvSpPr>
          <p:cNvPr name="AutoShape 37" id="37"/>
          <p:cNvSpPr/>
          <p:nvPr/>
        </p:nvSpPr>
        <p:spPr>
          <a:xfrm flipH="true">
            <a:off x="6522239" y="3375949"/>
            <a:ext cx="607732" cy="66588"/>
          </a:xfrm>
          <a:prstGeom prst="line">
            <a:avLst/>
          </a:prstGeom>
          <a:ln cap="flat" w="38100">
            <a:solidFill>
              <a:srgbClr val="323012"/>
            </a:solidFill>
            <a:prstDash val="lgDash"/>
            <a:headEnd type="none" len="sm" w="sm"/>
            <a:tailEnd type="arrow" len="sm" w="med"/>
          </a:ln>
        </p:spPr>
      </p:sp>
      <p:sp>
        <p:nvSpPr>
          <p:cNvPr name="AutoShape 38" id="38"/>
          <p:cNvSpPr/>
          <p:nvPr/>
        </p:nvSpPr>
        <p:spPr>
          <a:xfrm flipH="true">
            <a:off x="6369468" y="3922557"/>
            <a:ext cx="761809" cy="44040"/>
          </a:xfrm>
          <a:prstGeom prst="line">
            <a:avLst/>
          </a:prstGeom>
          <a:ln cap="flat" w="38100">
            <a:solidFill>
              <a:srgbClr val="323012"/>
            </a:solidFill>
            <a:prstDash val="lgDash"/>
            <a:headEnd type="none" len="sm" w="sm"/>
            <a:tailEnd type="arrow" len="sm" w="med"/>
          </a:ln>
        </p:spPr>
      </p:sp>
      <p:sp>
        <p:nvSpPr>
          <p:cNvPr name="AutoShape 39" id="39"/>
          <p:cNvSpPr/>
          <p:nvPr/>
        </p:nvSpPr>
        <p:spPr>
          <a:xfrm flipH="true" flipV="true">
            <a:off x="6369468" y="4228505"/>
            <a:ext cx="759404" cy="210636"/>
          </a:xfrm>
          <a:prstGeom prst="line">
            <a:avLst/>
          </a:prstGeom>
          <a:ln cap="flat" w="38100">
            <a:solidFill>
              <a:srgbClr val="323012"/>
            </a:solidFill>
            <a:prstDash val="lgDash"/>
            <a:headEnd type="none" len="sm" w="sm"/>
            <a:tailEnd type="arrow" len="sm" w="med"/>
          </a:ln>
        </p:spPr>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5E6E0"/>
        </a:solidFill>
      </p:bgPr>
    </p:bg>
    <p:spTree>
      <p:nvGrpSpPr>
        <p:cNvPr id="1" name=""/>
        <p:cNvGrpSpPr/>
        <p:nvPr/>
      </p:nvGrpSpPr>
      <p:grpSpPr>
        <a:xfrm>
          <a:off x="0" y="0"/>
          <a:ext cx="0" cy="0"/>
          <a:chOff x="0" y="0"/>
          <a:chExt cx="0" cy="0"/>
        </a:xfrm>
      </p:grpSpPr>
      <p:grpSp>
        <p:nvGrpSpPr>
          <p:cNvPr name="Group 2" id="2"/>
          <p:cNvGrpSpPr/>
          <p:nvPr/>
        </p:nvGrpSpPr>
        <p:grpSpPr>
          <a:xfrm rot="0">
            <a:off x="43489"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7133352" y="2788306"/>
            <a:ext cx="366649" cy="366649"/>
            <a:chOff x="0" y="0"/>
            <a:chExt cx="96566" cy="96566"/>
          </a:xfrm>
        </p:grpSpPr>
        <p:sp>
          <p:nvSpPr>
            <p:cNvPr name="Freeform 5" id="5"/>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6" id="6"/>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7" id="7"/>
          <p:cNvGrpSpPr/>
          <p:nvPr/>
        </p:nvGrpSpPr>
        <p:grpSpPr>
          <a:xfrm rot="0">
            <a:off x="7133352" y="3270686"/>
            <a:ext cx="366649" cy="366649"/>
            <a:chOff x="0" y="0"/>
            <a:chExt cx="96566" cy="96566"/>
          </a:xfrm>
        </p:grpSpPr>
        <p:sp>
          <p:nvSpPr>
            <p:cNvPr name="Freeform 8" id="8"/>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9" id="9"/>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10" id="10"/>
          <p:cNvGrpSpPr/>
          <p:nvPr/>
        </p:nvGrpSpPr>
        <p:grpSpPr>
          <a:xfrm rot="0">
            <a:off x="7133352" y="3755533"/>
            <a:ext cx="366649" cy="366649"/>
            <a:chOff x="0" y="0"/>
            <a:chExt cx="96566" cy="96566"/>
          </a:xfrm>
        </p:grpSpPr>
        <p:sp>
          <p:nvSpPr>
            <p:cNvPr name="Freeform 11" id="11"/>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2" id="12"/>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3" id="13"/>
          <p:cNvSpPr/>
          <p:nvPr/>
        </p:nvSpPr>
        <p:spPr>
          <a:xfrm>
            <a:off x="7794136" y="3135906"/>
            <a:ext cx="10382845" cy="19050"/>
          </a:xfrm>
          <a:prstGeom prst="line">
            <a:avLst/>
          </a:prstGeom>
          <a:ln cap="flat" w="38100">
            <a:solidFill>
              <a:srgbClr val="323012"/>
            </a:solidFill>
            <a:prstDash val="solid"/>
            <a:headEnd type="none" len="sm" w="sm"/>
            <a:tailEnd type="none" len="sm" w="sm"/>
          </a:ln>
        </p:spPr>
      </p:sp>
      <p:sp>
        <p:nvSpPr>
          <p:cNvPr name="AutoShape 14" id="14"/>
          <p:cNvSpPr/>
          <p:nvPr/>
        </p:nvSpPr>
        <p:spPr>
          <a:xfrm>
            <a:off x="7794136" y="3618285"/>
            <a:ext cx="7696593" cy="19050"/>
          </a:xfrm>
          <a:prstGeom prst="line">
            <a:avLst/>
          </a:prstGeom>
          <a:ln cap="flat" w="38100">
            <a:solidFill>
              <a:srgbClr val="323012"/>
            </a:solidFill>
            <a:prstDash val="solid"/>
            <a:headEnd type="none" len="sm" w="sm"/>
            <a:tailEnd type="none" len="sm" w="sm"/>
          </a:ln>
        </p:spPr>
      </p:sp>
      <p:sp>
        <p:nvSpPr>
          <p:cNvPr name="AutoShape 15" id="15"/>
          <p:cNvSpPr/>
          <p:nvPr/>
        </p:nvSpPr>
        <p:spPr>
          <a:xfrm>
            <a:off x="7794136" y="4122182"/>
            <a:ext cx="7476649" cy="0"/>
          </a:xfrm>
          <a:prstGeom prst="line">
            <a:avLst/>
          </a:prstGeom>
          <a:ln cap="flat" w="38100">
            <a:solidFill>
              <a:srgbClr val="323012"/>
            </a:solidFill>
            <a:prstDash val="solid"/>
            <a:headEnd type="none" len="sm" w="sm"/>
            <a:tailEnd type="none" len="sm" w="sm"/>
          </a:ln>
        </p:spPr>
      </p:sp>
      <p:grpSp>
        <p:nvGrpSpPr>
          <p:cNvPr name="Group 16" id="16"/>
          <p:cNvGrpSpPr/>
          <p:nvPr/>
        </p:nvGrpSpPr>
        <p:grpSpPr>
          <a:xfrm rot="0">
            <a:off x="7133352" y="4228505"/>
            <a:ext cx="366649" cy="366649"/>
            <a:chOff x="0" y="0"/>
            <a:chExt cx="96566" cy="96566"/>
          </a:xfrm>
        </p:grpSpPr>
        <p:sp>
          <p:nvSpPr>
            <p:cNvPr name="Freeform 17" id="17"/>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8" id="18"/>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9" id="19"/>
          <p:cNvSpPr/>
          <p:nvPr/>
        </p:nvSpPr>
        <p:spPr>
          <a:xfrm flipV="true">
            <a:off x="7794136" y="4576104"/>
            <a:ext cx="7436882" cy="0"/>
          </a:xfrm>
          <a:prstGeom prst="line">
            <a:avLst/>
          </a:prstGeom>
          <a:ln cap="flat" w="38100">
            <a:solidFill>
              <a:srgbClr val="323012"/>
            </a:solidFill>
            <a:prstDash val="solid"/>
            <a:headEnd type="none" len="sm" w="sm"/>
            <a:tailEnd type="none" len="sm" w="sm"/>
          </a:ln>
        </p:spPr>
      </p:sp>
      <p:sp>
        <p:nvSpPr>
          <p:cNvPr name="Freeform 20" id="20"/>
          <p:cNvSpPr/>
          <p:nvPr/>
        </p:nvSpPr>
        <p:spPr>
          <a:xfrm flipH="false" flipV="false" rot="0">
            <a:off x="7180745" y="2836146"/>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180745" y="3307052"/>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7197092" y="3837360"/>
            <a:ext cx="279213" cy="236982"/>
          </a:xfrm>
          <a:custGeom>
            <a:avLst/>
            <a:gdLst/>
            <a:ahLst/>
            <a:cxnLst/>
            <a:rect r="r" b="b" t="t" l="l"/>
            <a:pathLst>
              <a:path h="236982" w="279213">
                <a:moveTo>
                  <a:pt x="0" y="0"/>
                </a:moveTo>
                <a:lnTo>
                  <a:pt x="279213" y="0"/>
                </a:lnTo>
                <a:lnTo>
                  <a:pt x="279213" y="236982"/>
                </a:lnTo>
                <a:lnTo>
                  <a:pt x="0" y="236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180745" y="4294694"/>
            <a:ext cx="295561" cy="250857"/>
          </a:xfrm>
          <a:custGeom>
            <a:avLst/>
            <a:gdLst/>
            <a:ahLst/>
            <a:cxnLst/>
            <a:rect r="r" b="b" t="t" l="l"/>
            <a:pathLst>
              <a:path h="250857" w="295561">
                <a:moveTo>
                  <a:pt x="0" y="0"/>
                </a:moveTo>
                <a:lnTo>
                  <a:pt x="295560" y="0"/>
                </a:lnTo>
                <a:lnTo>
                  <a:pt x="295560" y="250857"/>
                </a:lnTo>
                <a:lnTo>
                  <a:pt x="0" y="250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797864" y="2275812"/>
            <a:ext cx="5340768" cy="2062481"/>
            <a:chOff x="0" y="0"/>
            <a:chExt cx="7121024" cy="2749974"/>
          </a:xfrm>
        </p:grpSpPr>
        <p:sp>
          <p:nvSpPr>
            <p:cNvPr name="TextBox 25" id="25"/>
            <p:cNvSpPr txBox="true"/>
            <p:nvPr/>
          </p:nvSpPr>
          <p:spPr>
            <a:xfrm rot="0">
              <a:off x="0" y="257175"/>
              <a:ext cx="7121024" cy="2492799"/>
            </a:xfrm>
            <a:prstGeom prst="rect">
              <a:avLst/>
            </a:prstGeom>
          </p:spPr>
          <p:txBody>
            <a:bodyPr anchor="t" rtlCol="false" tIns="0" lIns="0" bIns="0" rIns="0">
              <a:spAutoFit/>
            </a:bodyPr>
            <a:lstStyle/>
            <a:p>
              <a:pPr algn="ctr" marL="0" indent="0" lvl="0">
                <a:lnSpc>
                  <a:spcPts val="13548"/>
                </a:lnSpc>
              </a:pPr>
              <a:r>
                <a:rPr lang="en-US" sz="13548" spc="-270">
                  <a:solidFill>
                    <a:srgbClr val="57541B">
                      <a:alpha val="78824"/>
                    </a:srgbClr>
                  </a:solidFill>
                  <a:latin typeface="Tomorrow"/>
                  <a:ea typeface="Tomorrow"/>
                  <a:cs typeface="Tomorrow"/>
                  <a:sym typeface="Tomorrow"/>
                </a:rPr>
                <a:t>4CADs</a:t>
              </a:r>
            </a:p>
          </p:txBody>
        </p:sp>
        <p:sp>
          <p:nvSpPr>
            <p:cNvPr name="TextBox 26" id="26"/>
            <p:cNvSpPr txBox="true"/>
            <p:nvPr/>
          </p:nvSpPr>
          <p:spPr>
            <a:xfrm rot="5400000">
              <a:off x="822042" y="1971082"/>
              <a:ext cx="797417" cy="279369"/>
            </a:xfrm>
            <a:prstGeom prst="rect">
              <a:avLst/>
            </a:prstGeom>
          </p:spPr>
          <p:txBody>
            <a:bodyPr anchor="t" rtlCol="false" tIns="0" lIns="0" bIns="0" rIns="0">
              <a:spAutoFit/>
            </a:bodyPr>
            <a:lstStyle/>
            <a:p>
              <a:pPr algn="ctr" marL="0" indent="0" lvl="0">
                <a:lnSpc>
                  <a:spcPts val="1517"/>
                </a:lnSpc>
              </a:pPr>
              <a:r>
                <a:rPr lang="en-US" sz="1517" spc="-30">
                  <a:solidFill>
                    <a:srgbClr val="57541B">
                      <a:alpha val="49804"/>
                    </a:srgbClr>
                  </a:solidFill>
                  <a:latin typeface="Tomorrow"/>
                  <a:ea typeface="Tomorrow"/>
                  <a:cs typeface="Tomorrow"/>
                  <a:sym typeface="Tomorrow"/>
                </a:rPr>
                <a:t>for</a:t>
              </a:r>
            </a:p>
          </p:txBody>
        </p:sp>
      </p:grpSp>
      <p:sp>
        <p:nvSpPr>
          <p:cNvPr name="AutoShape 27" id="27"/>
          <p:cNvSpPr/>
          <p:nvPr/>
        </p:nvSpPr>
        <p:spPr>
          <a:xfrm flipH="true" flipV="true">
            <a:off x="2875456" y="4595154"/>
            <a:ext cx="2456881" cy="1336695"/>
          </a:xfrm>
          <a:prstGeom prst="line">
            <a:avLst/>
          </a:prstGeom>
          <a:ln cap="flat" w="38100">
            <a:solidFill>
              <a:srgbClr val="323012"/>
            </a:solidFill>
            <a:prstDash val="lgDash"/>
            <a:headEnd type="none" len="sm" w="sm"/>
            <a:tailEnd type="arrow" len="sm" w="med"/>
          </a:ln>
        </p:spPr>
      </p:sp>
      <p:sp>
        <p:nvSpPr>
          <p:cNvPr name="AutoShape 28" id="28"/>
          <p:cNvSpPr/>
          <p:nvPr/>
        </p:nvSpPr>
        <p:spPr>
          <a:xfrm flipH="true">
            <a:off x="6313349" y="4122182"/>
            <a:ext cx="911037" cy="1809667"/>
          </a:xfrm>
          <a:prstGeom prst="line">
            <a:avLst/>
          </a:prstGeom>
          <a:ln cap="flat" w="38100">
            <a:solidFill>
              <a:srgbClr val="323012"/>
            </a:solidFill>
            <a:prstDash val="lgDash"/>
            <a:headEnd type="none" len="sm" w="sm"/>
            <a:tailEnd type="arrow" len="sm" w="med"/>
          </a:ln>
        </p:spPr>
      </p:sp>
      <p:grpSp>
        <p:nvGrpSpPr>
          <p:cNvPr name="Group 29" id="29"/>
          <p:cNvGrpSpPr/>
          <p:nvPr/>
        </p:nvGrpSpPr>
        <p:grpSpPr>
          <a:xfrm rot="0">
            <a:off x="1940713" y="5931849"/>
            <a:ext cx="12688435" cy="1329429"/>
            <a:chOff x="0" y="0"/>
            <a:chExt cx="1905209" cy="199618"/>
          </a:xfrm>
        </p:grpSpPr>
        <p:sp>
          <p:nvSpPr>
            <p:cNvPr name="Freeform 30" id="30"/>
            <p:cNvSpPr/>
            <p:nvPr/>
          </p:nvSpPr>
          <p:spPr>
            <a:xfrm flipH="false" flipV="false" rot="0">
              <a:off x="0" y="0"/>
              <a:ext cx="1905209" cy="199618"/>
            </a:xfrm>
            <a:custGeom>
              <a:avLst/>
              <a:gdLst/>
              <a:ahLst/>
              <a:cxnLst/>
              <a:rect r="r" b="b" t="t" l="l"/>
              <a:pathLst>
                <a:path h="199618" w="1905209">
                  <a:moveTo>
                    <a:pt x="0" y="0"/>
                  </a:moveTo>
                  <a:lnTo>
                    <a:pt x="1905209" y="0"/>
                  </a:lnTo>
                  <a:lnTo>
                    <a:pt x="1905209" y="199618"/>
                  </a:lnTo>
                  <a:lnTo>
                    <a:pt x="0" y="199618"/>
                  </a:lnTo>
                  <a:close/>
                </a:path>
              </a:pathLst>
            </a:custGeom>
            <a:solidFill>
              <a:srgbClr val="000000">
                <a:alpha val="0"/>
              </a:srgbClr>
            </a:solidFill>
            <a:ln w="85725" cap="sq">
              <a:solidFill>
                <a:srgbClr val="0097B2"/>
              </a:solidFill>
              <a:prstDash val="solid"/>
              <a:miter/>
            </a:ln>
          </p:spPr>
        </p:sp>
        <p:sp>
          <p:nvSpPr>
            <p:cNvPr name="TextBox 31" id="31"/>
            <p:cNvSpPr txBox="true"/>
            <p:nvPr/>
          </p:nvSpPr>
          <p:spPr>
            <a:xfrm>
              <a:off x="0" y="-114300"/>
              <a:ext cx="1905209" cy="313918"/>
            </a:xfrm>
            <a:prstGeom prst="rect">
              <a:avLst/>
            </a:prstGeom>
          </p:spPr>
          <p:txBody>
            <a:bodyPr anchor="ctr" rtlCol="false" tIns="50800" lIns="50800" bIns="50800" rIns="50800"/>
            <a:lstStyle/>
            <a:p>
              <a:pPr algn="ctr">
                <a:lnSpc>
                  <a:spcPts val="4048"/>
                </a:lnSpc>
              </a:pPr>
            </a:p>
          </p:txBody>
        </p:sp>
      </p:grpSp>
      <p:sp>
        <p:nvSpPr>
          <p:cNvPr name="Freeform 32" id="32"/>
          <p:cNvSpPr/>
          <p:nvPr/>
        </p:nvSpPr>
        <p:spPr>
          <a:xfrm flipH="false" flipV="false" rot="0">
            <a:off x="2049008" y="6029374"/>
            <a:ext cx="12487436" cy="1140632"/>
          </a:xfrm>
          <a:custGeom>
            <a:avLst/>
            <a:gdLst/>
            <a:ahLst/>
            <a:cxnLst/>
            <a:rect r="r" b="b" t="t" l="l"/>
            <a:pathLst>
              <a:path h="1140632" w="12487436">
                <a:moveTo>
                  <a:pt x="0" y="0"/>
                </a:moveTo>
                <a:lnTo>
                  <a:pt x="12487436" y="0"/>
                </a:lnTo>
                <a:lnTo>
                  <a:pt x="12487436" y="1140632"/>
                </a:lnTo>
                <a:lnTo>
                  <a:pt x="0" y="1140632"/>
                </a:lnTo>
                <a:lnTo>
                  <a:pt x="0" y="0"/>
                </a:lnTo>
                <a:close/>
              </a:path>
            </a:pathLst>
          </a:custGeom>
          <a:blipFill>
            <a:blip r:embed="rId4"/>
            <a:stretch>
              <a:fillRect l="0" t="0" r="0" b="0"/>
            </a:stretch>
          </a:blipFill>
        </p:spPr>
      </p:sp>
      <p:sp>
        <p:nvSpPr>
          <p:cNvPr name="TextBox 33" id="33"/>
          <p:cNvSpPr txBox="true"/>
          <p:nvPr/>
        </p:nvSpPr>
        <p:spPr>
          <a:xfrm rot="0">
            <a:off x="1028700" y="904875"/>
            <a:ext cx="8607273" cy="1149350"/>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Challenges Faced</a:t>
            </a:r>
          </a:p>
        </p:txBody>
      </p:sp>
      <p:sp>
        <p:nvSpPr>
          <p:cNvPr name="TextBox 34" id="34"/>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grpSp>
        <p:nvGrpSpPr>
          <p:cNvPr name="Group 35" id="35"/>
          <p:cNvGrpSpPr/>
          <p:nvPr/>
        </p:nvGrpSpPr>
        <p:grpSpPr>
          <a:xfrm rot="0">
            <a:off x="-528400" y="7387582"/>
            <a:ext cx="18816400" cy="1754547"/>
            <a:chOff x="0" y="0"/>
            <a:chExt cx="25088534" cy="2339397"/>
          </a:xfrm>
        </p:grpSpPr>
        <p:sp>
          <p:nvSpPr>
            <p:cNvPr name="TextBox 36" id="36"/>
            <p:cNvSpPr txBox="true"/>
            <p:nvPr/>
          </p:nvSpPr>
          <p:spPr>
            <a:xfrm rot="0">
              <a:off x="0" y="-57150"/>
              <a:ext cx="25088534" cy="665666"/>
            </a:xfrm>
            <a:prstGeom prst="rect">
              <a:avLst/>
            </a:prstGeom>
          </p:spPr>
          <p:txBody>
            <a:bodyPr anchor="t" rtlCol="false" tIns="0" lIns="0" bIns="0" rIns="0">
              <a:spAutoFit/>
            </a:bodyPr>
            <a:lstStyle/>
            <a:p>
              <a:pPr algn="ctr">
                <a:lnSpc>
                  <a:spcPts val="4244"/>
                </a:lnSpc>
              </a:pPr>
              <a:r>
                <a:rPr lang="en-US" b="true" sz="3032" spc="-60">
                  <a:solidFill>
                    <a:srgbClr val="323012">
                      <a:alpha val="73725"/>
                    </a:srgbClr>
                  </a:solidFill>
                  <a:latin typeface="DM Sans Bold"/>
                  <a:ea typeface="DM Sans Bold"/>
                  <a:cs typeface="DM Sans Bold"/>
                  <a:sym typeface="DM Sans Bold"/>
                </a:rPr>
                <a:t>Code Challenges</a:t>
              </a:r>
            </a:p>
          </p:txBody>
        </p:sp>
        <p:sp>
          <p:nvSpPr>
            <p:cNvPr name="TextBox 37" id="37"/>
            <p:cNvSpPr txBox="true"/>
            <p:nvPr/>
          </p:nvSpPr>
          <p:spPr>
            <a:xfrm rot="0">
              <a:off x="2074513" y="923310"/>
              <a:ext cx="20939508" cy="1416087"/>
            </a:xfrm>
            <a:prstGeom prst="rect">
              <a:avLst/>
            </a:prstGeom>
          </p:spPr>
          <p:txBody>
            <a:bodyPr anchor="t" rtlCol="false" tIns="0" lIns="0" bIns="0" rIns="0">
              <a:spAutoFit/>
            </a:bodyPr>
            <a:lstStyle/>
            <a:p>
              <a:pPr algn="ctr">
                <a:lnSpc>
                  <a:spcPts val="2885"/>
                </a:lnSpc>
              </a:pPr>
              <a:r>
                <a:rPr lang="en-US" sz="2061">
                  <a:solidFill>
                    <a:srgbClr val="000000"/>
                  </a:solidFill>
                  <a:latin typeface="DM Sans"/>
                  <a:ea typeface="DM Sans"/>
                  <a:cs typeface="DM Sans"/>
                  <a:sym typeface="DM Sans"/>
                </a:rPr>
                <a:t>I attempted to make the video fit within the entire screen of the viewer, using width in the styling in pixels, This was many times inconvenient because I was usually either too much inside the screen’s width or too far outside, extending the entire display, my solution to this was using the video’s width as 100% instead of having pixel values like 100px  </a:t>
              </a:r>
            </a:p>
          </p:txBody>
        </p:sp>
      </p:grpSp>
      <p:sp>
        <p:nvSpPr>
          <p:cNvPr name="TextBox 38" id="38"/>
          <p:cNvSpPr txBox="true"/>
          <p:nvPr/>
        </p:nvSpPr>
        <p:spPr>
          <a:xfrm rot="0">
            <a:off x="7794136" y="2689159"/>
            <a:ext cx="10382845"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Having the navigation bar function of every page of the website (boostrap)</a:t>
            </a:r>
          </a:p>
        </p:txBody>
      </p:sp>
      <p:sp>
        <p:nvSpPr>
          <p:cNvPr name="TextBox 39" id="39"/>
          <p:cNvSpPr txBox="true"/>
          <p:nvPr/>
        </p:nvSpPr>
        <p:spPr>
          <a:xfrm rot="0">
            <a:off x="7781634" y="3181063"/>
            <a:ext cx="7995404"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Team communication concering tasks, in a timely manner</a:t>
            </a:r>
          </a:p>
        </p:txBody>
      </p:sp>
      <p:sp>
        <p:nvSpPr>
          <p:cNvPr name="TextBox 40" id="40"/>
          <p:cNvSpPr txBox="true"/>
          <p:nvPr/>
        </p:nvSpPr>
        <p:spPr>
          <a:xfrm rot="0">
            <a:off x="7781634" y="3696313"/>
            <a:ext cx="7489150"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Getting the video contained within the screen’s frame</a:t>
            </a:r>
          </a:p>
        </p:txBody>
      </p:sp>
      <p:sp>
        <p:nvSpPr>
          <p:cNvPr name="TextBox 41" id="41"/>
          <p:cNvSpPr txBox="true"/>
          <p:nvPr/>
        </p:nvSpPr>
        <p:spPr>
          <a:xfrm rot="0">
            <a:off x="7822711" y="4110307"/>
            <a:ext cx="7408307"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Inputting Researched Materials into respective pages</a:t>
            </a:r>
          </a:p>
        </p:txBody>
      </p:sp>
    </p:spTree>
  </p:cSld>
  <p:clrMapOvr>
    <a:masterClrMapping/>
  </p:clrMapOvr>
  <p:transition spd="med">
    <p:fade/>
  </p:transition>
</p:sld>
</file>

<file path=ppt/slides/slide17.xml><?xml version="1.0" encoding="utf-8"?>
<p:sld xmlns:p="http://schemas.openxmlformats.org/presentationml/2006/main" xmlns:a="http://schemas.openxmlformats.org/drawingml/2006/main">
  <p:cSld>
    <p:bg>
      <p:bgPr>
        <a:solidFill>
          <a:srgbClr val="D5E6E0"/>
        </a:solidFill>
      </p:bgPr>
    </p:bg>
    <p:spTree>
      <p:nvGrpSpPr>
        <p:cNvPr id="1" name=""/>
        <p:cNvGrpSpPr/>
        <p:nvPr/>
      </p:nvGrpSpPr>
      <p:grpSpPr>
        <a:xfrm>
          <a:off x="0" y="0"/>
          <a:ext cx="0" cy="0"/>
          <a:chOff x="0" y="0"/>
          <a:chExt cx="0" cy="0"/>
        </a:xfrm>
      </p:grpSpPr>
      <p:grpSp>
        <p:nvGrpSpPr>
          <p:cNvPr name="Group 2" id="2"/>
          <p:cNvGrpSpPr/>
          <p:nvPr/>
        </p:nvGrpSpPr>
        <p:grpSpPr>
          <a:xfrm rot="0">
            <a:off x="3922718" y="3127162"/>
            <a:ext cx="10442563" cy="4032675"/>
            <a:chOff x="0" y="0"/>
            <a:chExt cx="13923418" cy="5376901"/>
          </a:xfrm>
        </p:grpSpPr>
        <p:sp>
          <p:nvSpPr>
            <p:cNvPr name="TextBox 3" id="3"/>
            <p:cNvSpPr txBox="true"/>
            <p:nvPr/>
          </p:nvSpPr>
          <p:spPr>
            <a:xfrm rot="0">
              <a:off x="0" y="495300"/>
              <a:ext cx="13923418" cy="4881601"/>
            </a:xfrm>
            <a:prstGeom prst="rect">
              <a:avLst/>
            </a:prstGeom>
          </p:spPr>
          <p:txBody>
            <a:bodyPr anchor="t" rtlCol="false" tIns="0" lIns="0" bIns="0" rIns="0">
              <a:spAutoFit/>
            </a:bodyPr>
            <a:lstStyle/>
            <a:p>
              <a:pPr algn="ctr" marL="0" indent="0" lvl="0">
                <a:lnSpc>
                  <a:spcPts val="26491"/>
                </a:lnSpc>
              </a:pPr>
              <a:r>
                <a:rPr lang="en-US" sz="26491" spc="-529">
                  <a:solidFill>
                    <a:srgbClr val="57541B">
                      <a:alpha val="78824"/>
                    </a:srgbClr>
                  </a:solidFill>
                  <a:latin typeface="Tomorrow"/>
                  <a:ea typeface="Tomorrow"/>
                  <a:cs typeface="Tomorrow"/>
                  <a:sym typeface="Tomorrow"/>
                </a:rPr>
                <a:t>4CADs</a:t>
              </a:r>
            </a:p>
          </p:txBody>
        </p:sp>
        <p:sp>
          <p:nvSpPr>
            <p:cNvPr name="TextBox 4" id="4"/>
            <p:cNvSpPr txBox="true"/>
            <p:nvPr/>
          </p:nvSpPr>
          <p:spPr>
            <a:xfrm rot="5400000">
              <a:off x="1611425" y="3849843"/>
              <a:ext cx="1559154" cy="554484"/>
            </a:xfrm>
            <a:prstGeom prst="rect">
              <a:avLst/>
            </a:prstGeom>
          </p:spPr>
          <p:txBody>
            <a:bodyPr anchor="t" rtlCol="false" tIns="0" lIns="0" bIns="0" rIns="0">
              <a:spAutoFit/>
            </a:bodyPr>
            <a:lstStyle/>
            <a:p>
              <a:pPr algn="ctr" marL="0" indent="0" lvl="0">
                <a:lnSpc>
                  <a:spcPts val="2966"/>
                </a:lnSpc>
              </a:pPr>
              <a:r>
                <a:rPr lang="en-US" sz="2966" spc="-59">
                  <a:solidFill>
                    <a:srgbClr val="57541B">
                      <a:alpha val="49804"/>
                    </a:srgbClr>
                  </a:solidFill>
                  <a:latin typeface="Tomorrow"/>
                  <a:ea typeface="Tomorrow"/>
                  <a:cs typeface="Tomorrow"/>
                  <a:sym typeface="Tomorrow"/>
                </a:rPr>
                <a:t>for</a:t>
              </a:r>
            </a:p>
          </p:txBody>
        </p:sp>
      </p:grpSp>
      <p:sp>
        <p:nvSpPr>
          <p:cNvPr name="TextBox 5" id="5"/>
          <p:cNvSpPr txBox="true"/>
          <p:nvPr/>
        </p:nvSpPr>
        <p:spPr>
          <a:xfrm rot="0">
            <a:off x="5718277" y="7102688"/>
            <a:ext cx="7698617" cy="513072"/>
          </a:xfrm>
          <a:prstGeom prst="rect">
            <a:avLst/>
          </a:prstGeom>
        </p:spPr>
        <p:txBody>
          <a:bodyPr anchor="t" rtlCol="false" tIns="0" lIns="0" bIns="0" rIns="0">
            <a:spAutoFit/>
          </a:bodyPr>
          <a:lstStyle/>
          <a:p>
            <a:pPr algn="just">
              <a:lnSpc>
                <a:spcPts val="4270"/>
              </a:lnSpc>
              <a:spcBef>
                <a:spcPct val="0"/>
              </a:spcBef>
            </a:pPr>
            <a:r>
              <a:rPr lang="en-US" b="true" sz="3050" spc="152">
                <a:solidFill>
                  <a:srgbClr val="57541B"/>
                </a:solidFill>
                <a:latin typeface="DM Sans Bold"/>
                <a:ea typeface="DM Sans Bold"/>
                <a:cs typeface="DM Sans Bold"/>
                <a:sym typeface="DM Sans Bold"/>
              </a:rPr>
              <a:t>DEVELOP</a:t>
            </a:r>
            <a:r>
              <a:rPr lang="en-US" b="true" sz="3050" spc="152">
                <a:solidFill>
                  <a:srgbClr val="57541B"/>
                </a:solidFill>
                <a:latin typeface="DM Sans Bold"/>
                <a:ea typeface="DM Sans Bold"/>
                <a:cs typeface="DM Sans Bold"/>
                <a:sym typeface="DM Sans Bold"/>
              </a:rPr>
              <a:t>ER: </a:t>
            </a:r>
            <a:r>
              <a:rPr lang="en-US" sz="3050" spc="152">
                <a:solidFill>
                  <a:srgbClr val="191919"/>
                </a:solidFill>
                <a:latin typeface="DM Sans"/>
                <a:ea typeface="DM Sans"/>
                <a:cs typeface="DM Sans"/>
                <a:sym typeface="DM Sans"/>
              </a:rPr>
              <a:t>RAY SAMA</a:t>
            </a:r>
          </a:p>
        </p:txBody>
      </p:sp>
      <p:sp>
        <p:nvSpPr>
          <p:cNvPr name="TextBox 6" id="6"/>
          <p:cNvSpPr txBox="true"/>
          <p:nvPr/>
        </p:nvSpPr>
        <p:spPr>
          <a:xfrm rot="0">
            <a:off x="7017386" y="8244199"/>
            <a:ext cx="4253228" cy="1014101"/>
          </a:xfrm>
          <a:prstGeom prst="rect">
            <a:avLst/>
          </a:prstGeom>
        </p:spPr>
        <p:txBody>
          <a:bodyPr anchor="t" rtlCol="false" tIns="0" lIns="0" bIns="0" rIns="0">
            <a:spAutoFit/>
          </a:bodyPr>
          <a:lstStyle/>
          <a:p>
            <a:pPr algn="l">
              <a:lnSpc>
                <a:spcPts val="7810"/>
              </a:lnSpc>
            </a:pPr>
            <a:r>
              <a:rPr lang="en-US" sz="7100" spc="-355" b="true">
                <a:solidFill>
                  <a:srgbClr val="57541B"/>
                </a:solidFill>
                <a:latin typeface="DM Sans Bold"/>
                <a:ea typeface="DM Sans Bold"/>
                <a:cs typeface="DM Sans Bold"/>
                <a:sym typeface="DM Sans Bold"/>
              </a:rPr>
              <a:t>Thank You</a:t>
            </a:r>
          </a:p>
        </p:txBody>
      </p:sp>
    </p:spTree>
  </p:cSld>
  <p:clrMapOvr>
    <a:masterClrMapping/>
  </p:clrMapOvr>
  <p:transition spd="med">
    <p:fade/>
  </p:transition>
</p:sld>
</file>

<file path=ppt/slides/slide18.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sp>
        <p:nvSpPr>
          <p:cNvPr name="TextBox 4" id="4"/>
          <p:cNvSpPr txBox="true"/>
          <p:nvPr/>
        </p:nvSpPr>
        <p:spPr>
          <a:xfrm rot="0">
            <a:off x="2339771" y="3413125"/>
            <a:ext cx="9012337" cy="1349375"/>
          </a:xfrm>
          <a:prstGeom prst="rect">
            <a:avLst/>
          </a:prstGeom>
        </p:spPr>
        <p:txBody>
          <a:bodyPr anchor="t" rtlCol="false" tIns="0" lIns="0" bIns="0" rIns="0">
            <a:spAutoFit/>
          </a:bodyPr>
          <a:lstStyle/>
          <a:p>
            <a:pPr algn="l">
              <a:lnSpc>
                <a:spcPts val="10450"/>
              </a:lnSpc>
            </a:pPr>
            <a:r>
              <a:rPr lang="en-US" sz="9500" spc="-475" b="true">
                <a:solidFill>
                  <a:srgbClr val="000000"/>
                </a:solidFill>
                <a:latin typeface="DM Sans Bold"/>
                <a:ea typeface="DM Sans Bold"/>
                <a:cs typeface="DM Sans Bold"/>
                <a:sym typeface="DM Sans Bold"/>
              </a:rPr>
              <a:t>Thank You</a:t>
            </a:r>
          </a:p>
        </p:txBody>
      </p:sp>
      <p:sp>
        <p:nvSpPr>
          <p:cNvPr name="TextBox 5" id="5"/>
          <p:cNvSpPr txBox="true"/>
          <p:nvPr/>
        </p:nvSpPr>
        <p:spPr>
          <a:xfrm rot="0">
            <a:off x="4040073" y="5556725"/>
            <a:ext cx="4038201" cy="389254"/>
          </a:xfrm>
          <a:prstGeom prst="rect">
            <a:avLst/>
          </a:prstGeom>
        </p:spPr>
        <p:txBody>
          <a:bodyPr anchor="t" rtlCol="false" tIns="0" lIns="0" bIns="0" rIns="0">
            <a:spAutoFit/>
          </a:bodyPr>
          <a:lstStyle/>
          <a:p>
            <a:pPr algn="l">
              <a:lnSpc>
                <a:spcPts val="3220"/>
              </a:lnSpc>
            </a:pPr>
            <a:r>
              <a:rPr lang="en-US" sz="2300" spc="-46" b="true">
                <a:solidFill>
                  <a:srgbClr val="57541B"/>
                </a:solidFill>
                <a:latin typeface="DM Sans Bold"/>
                <a:ea typeface="DM Sans Bold"/>
                <a:cs typeface="DM Sans Bold"/>
                <a:sym typeface="DM Sans Bold"/>
              </a:rPr>
              <a:t>For viewing the</a:t>
            </a:r>
          </a:p>
        </p:txBody>
      </p:sp>
      <p:grpSp>
        <p:nvGrpSpPr>
          <p:cNvPr name="Group 6" id="6"/>
          <p:cNvGrpSpPr/>
          <p:nvPr/>
        </p:nvGrpSpPr>
        <p:grpSpPr>
          <a:xfrm rot="0">
            <a:off x="8078274" y="4422401"/>
            <a:ext cx="8747637" cy="3378134"/>
            <a:chOff x="0" y="0"/>
            <a:chExt cx="11663516" cy="4504179"/>
          </a:xfrm>
        </p:grpSpPr>
        <p:sp>
          <p:nvSpPr>
            <p:cNvPr name="TextBox 7" id="7"/>
            <p:cNvSpPr txBox="true"/>
            <p:nvPr/>
          </p:nvSpPr>
          <p:spPr>
            <a:xfrm rot="0">
              <a:off x="0" y="419100"/>
              <a:ext cx="11663516" cy="4085079"/>
            </a:xfrm>
            <a:prstGeom prst="rect">
              <a:avLst/>
            </a:prstGeom>
          </p:spPr>
          <p:txBody>
            <a:bodyPr anchor="t" rtlCol="false" tIns="0" lIns="0" bIns="0" rIns="0">
              <a:spAutoFit/>
            </a:bodyPr>
            <a:lstStyle/>
            <a:p>
              <a:pPr algn="ctr" marL="0" indent="0" lvl="0">
                <a:lnSpc>
                  <a:spcPts val="22191"/>
                </a:lnSpc>
              </a:pPr>
              <a:r>
                <a:rPr lang="en-US" sz="22191" spc="-443">
                  <a:solidFill>
                    <a:srgbClr val="57541B"/>
                  </a:solidFill>
                  <a:latin typeface="Tomorrow"/>
                  <a:ea typeface="Tomorrow"/>
                  <a:cs typeface="Tomorrow"/>
                  <a:sym typeface="Tomorrow"/>
                </a:rPr>
                <a:t>4CADs</a:t>
              </a:r>
            </a:p>
          </p:txBody>
        </p:sp>
        <p:sp>
          <p:nvSpPr>
            <p:cNvPr name="TextBox 8" id="8"/>
            <p:cNvSpPr txBox="true"/>
            <p:nvPr/>
          </p:nvSpPr>
          <p:spPr>
            <a:xfrm rot="5400000">
              <a:off x="1344345" y="3282996"/>
              <a:ext cx="1306089" cy="466857"/>
            </a:xfrm>
            <a:prstGeom prst="rect">
              <a:avLst/>
            </a:prstGeom>
          </p:spPr>
          <p:txBody>
            <a:bodyPr anchor="t" rtlCol="false" tIns="0" lIns="0" bIns="0" rIns="0">
              <a:spAutoFit/>
            </a:bodyPr>
            <a:lstStyle/>
            <a:p>
              <a:pPr algn="ctr" marL="0" indent="0" lvl="0">
                <a:lnSpc>
                  <a:spcPts val="2485"/>
                </a:lnSpc>
              </a:pPr>
              <a:r>
                <a:rPr lang="en-US" sz="2485" spc="-49">
                  <a:solidFill>
                    <a:srgbClr val="57541B"/>
                  </a:solidFill>
                  <a:latin typeface="Tomorrow"/>
                  <a:ea typeface="Tomorrow"/>
                  <a:cs typeface="Tomorrow"/>
                  <a:sym typeface="Tomorrow"/>
                </a:rPr>
                <a:t>for</a:t>
              </a:r>
            </a:p>
          </p:txBody>
        </p:sp>
      </p:grpSp>
      <p:sp>
        <p:nvSpPr>
          <p:cNvPr name="TextBox 9" id="9"/>
          <p:cNvSpPr txBox="true"/>
          <p:nvPr/>
        </p:nvSpPr>
        <p:spPr>
          <a:xfrm rot="0">
            <a:off x="9029544" y="5500538"/>
            <a:ext cx="6845098" cy="3540354"/>
          </a:xfrm>
          <a:prstGeom prst="rect">
            <a:avLst/>
          </a:prstGeom>
        </p:spPr>
        <p:txBody>
          <a:bodyPr anchor="t" rtlCol="false" tIns="0" lIns="0" bIns="0" rIns="0">
            <a:spAutoFit/>
          </a:bodyPr>
          <a:lstStyle/>
          <a:p>
            <a:pPr algn="l">
              <a:lnSpc>
                <a:spcPts val="13510"/>
              </a:lnSpc>
            </a:pPr>
            <a:r>
              <a:rPr lang="en-US" sz="14221" spc="-711" b="true">
                <a:solidFill>
                  <a:srgbClr val="57541B"/>
                </a:solidFill>
                <a:latin typeface="Tomorrow Bold"/>
                <a:ea typeface="Tomorrow Bold"/>
                <a:cs typeface="Tomorrow Bold"/>
                <a:sym typeface="Tomorrow Bold"/>
              </a:rPr>
              <a:t> </a:t>
            </a:r>
          </a:p>
          <a:p>
            <a:pPr algn="l">
              <a:lnSpc>
                <a:spcPts val="13510"/>
              </a:lnSpc>
            </a:pPr>
            <a:r>
              <a:rPr lang="en-US" sz="14221" spc="-711" b="true">
                <a:solidFill>
                  <a:srgbClr val="57541B"/>
                </a:solidFill>
                <a:latin typeface="Tomorrow Bold"/>
                <a:ea typeface="Tomorrow Bold"/>
                <a:cs typeface="Tomorrow Bold"/>
                <a:sym typeface="Tomorrow Bold"/>
              </a:rPr>
              <a:t>Launch </a:t>
            </a:r>
          </a:p>
        </p:txBody>
      </p:sp>
      <p:grpSp>
        <p:nvGrpSpPr>
          <p:cNvPr name="Group 10" id="10"/>
          <p:cNvGrpSpPr/>
          <p:nvPr/>
        </p:nvGrpSpPr>
        <p:grpSpPr>
          <a:xfrm rot="0">
            <a:off x="942796" y="1028700"/>
            <a:ext cx="1572441" cy="547539"/>
            <a:chOff x="0" y="0"/>
            <a:chExt cx="2096588" cy="730051"/>
          </a:xfrm>
        </p:grpSpPr>
        <p:sp>
          <p:nvSpPr>
            <p:cNvPr name="TextBox 11" id="11"/>
            <p:cNvSpPr txBox="true"/>
            <p:nvPr/>
          </p:nvSpPr>
          <p:spPr>
            <a:xfrm rot="0">
              <a:off x="0" y="-38100"/>
              <a:ext cx="2096588" cy="352212"/>
            </a:xfrm>
            <a:prstGeom prst="rect">
              <a:avLst/>
            </a:prstGeom>
          </p:spPr>
          <p:txBody>
            <a:bodyPr anchor="t" rtlCol="false" tIns="0" lIns="0" bIns="0" rIns="0">
              <a:spAutoFit/>
            </a:bodyPr>
            <a:lstStyle/>
            <a:p>
              <a:pPr algn="just">
                <a:lnSpc>
                  <a:spcPts val="2240"/>
                </a:lnSpc>
              </a:pPr>
              <a:r>
                <a:rPr lang="en-US" b="true" sz="1600" spc="80">
                  <a:solidFill>
                    <a:srgbClr val="96AEA5"/>
                  </a:solidFill>
                  <a:latin typeface="DM Sans Bold"/>
                  <a:ea typeface="DM Sans Bold"/>
                  <a:cs typeface="DM Sans Bold"/>
                  <a:sym typeface="DM Sans Bold"/>
                </a:rPr>
                <a:t>CLASS</a:t>
              </a:r>
            </a:p>
          </p:txBody>
        </p:sp>
        <p:sp>
          <p:nvSpPr>
            <p:cNvPr name="TextBox 12" id="12"/>
            <p:cNvSpPr txBox="true"/>
            <p:nvPr/>
          </p:nvSpPr>
          <p:spPr>
            <a:xfrm rot="0">
              <a:off x="0" y="377840"/>
              <a:ext cx="2096588" cy="352212"/>
            </a:xfrm>
            <a:prstGeom prst="rect">
              <a:avLst/>
            </a:prstGeom>
          </p:spPr>
          <p:txBody>
            <a:bodyPr anchor="t" rtlCol="false" tIns="0" lIns="0" bIns="0" rIns="0">
              <a:spAutoFit/>
            </a:bodyPr>
            <a:lstStyle/>
            <a:p>
              <a:pPr algn="just">
                <a:lnSpc>
                  <a:spcPts val="2240"/>
                </a:lnSpc>
              </a:pPr>
              <a:r>
                <a:rPr lang="en-US" sz="1600">
                  <a:solidFill>
                    <a:srgbClr val="000000"/>
                  </a:solidFill>
                  <a:latin typeface="DM Sans"/>
                  <a:ea typeface="DM Sans"/>
                  <a:cs typeface="DM Sans"/>
                  <a:sym typeface="DM Sans"/>
                </a:rPr>
                <a:t>CS104</a:t>
              </a:r>
            </a:p>
          </p:txBody>
        </p:sp>
      </p:grpSp>
      <p:grpSp>
        <p:nvGrpSpPr>
          <p:cNvPr name="Group 13" id="13"/>
          <p:cNvGrpSpPr/>
          <p:nvPr/>
        </p:nvGrpSpPr>
        <p:grpSpPr>
          <a:xfrm rot="0">
            <a:off x="2601141" y="1028700"/>
            <a:ext cx="6201920" cy="547539"/>
            <a:chOff x="0" y="0"/>
            <a:chExt cx="8269227" cy="730051"/>
          </a:xfrm>
        </p:grpSpPr>
        <p:sp>
          <p:nvSpPr>
            <p:cNvPr name="TextBox 14" id="14"/>
            <p:cNvSpPr txBox="true"/>
            <p:nvPr/>
          </p:nvSpPr>
          <p:spPr>
            <a:xfrm rot="0">
              <a:off x="0" y="-38100"/>
              <a:ext cx="8269227" cy="352212"/>
            </a:xfrm>
            <a:prstGeom prst="rect">
              <a:avLst/>
            </a:prstGeom>
          </p:spPr>
          <p:txBody>
            <a:bodyPr anchor="t" rtlCol="false" tIns="0" lIns="0" bIns="0" rIns="0">
              <a:spAutoFit/>
            </a:bodyPr>
            <a:lstStyle/>
            <a:p>
              <a:pPr algn="just">
                <a:lnSpc>
                  <a:spcPts val="2240"/>
                </a:lnSpc>
              </a:pPr>
              <a:r>
                <a:rPr lang="en-US" b="true" sz="1600" spc="80">
                  <a:solidFill>
                    <a:srgbClr val="57541B"/>
                  </a:solidFill>
                  <a:latin typeface="DM Sans Bold"/>
                  <a:ea typeface="DM Sans Bold"/>
                  <a:cs typeface="DM Sans Bold"/>
                  <a:sym typeface="DM Sans Bold"/>
                </a:rPr>
                <a:t>PRESENTERS</a:t>
              </a:r>
            </a:p>
          </p:txBody>
        </p:sp>
        <p:sp>
          <p:nvSpPr>
            <p:cNvPr name="TextBox 15" id="15"/>
            <p:cNvSpPr txBox="true"/>
            <p:nvPr/>
          </p:nvSpPr>
          <p:spPr>
            <a:xfrm rot="0">
              <a:off x="0" y="377840"/>
              <a:ext cx="8269227" cy="352212"/>
            </a:xfrm>
            <a:prstGeom prst="rect">
              <a:avLst/>
            </a:prstGeom>
          </p:spPr>
          <p:txBody>
            <a:bodyPr anchor="t" rtlCol="false" tIns="0" lIns="0" bIns="0" rIns="0">
              <a:spAutoFit/>
            </a:bodyPr>
            <a:lstStyle/>
            <a:p>
              <a:pPr algn="just">
                <a:lnSpc>
                  <a:spcPts val="2240"/>
                </a:lnSpc>
              </a:pPr>
              <a:r>
                <a:rPr lang="en-US" sz="1600">
                  <a:solidFill>
                    <a:srgbClr val="000000"/>
                  </a:solidFill>
                  <a:latin typeface="DM Sans"/>
                  <a:ea typeface="DM Sans"/>
                  <a:cs typeface="DM Sans"/>
                  <a:sym typeface="DM Sans"/>
                </a:rPr>
                <a:t>Ray Sama, Juan D. Ahumada, Ganpath Ramesh, Damaris Espinoza, </a:t>
              </a: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335171" y="1214005"/>
            <a:ext cx="17232718" cy="6654875"/>
            <a:chOff x="0" y="0"/>
            <a:chExt cx="22976957" cy="8873167"/>
          </a:xfrm>
        </p:grpSpPr>
        <p:sp>
          <p:nvSpPr>
            <p:cNvPr name="TextBox 5" id="5"/>
            <p:cNvSpPr txBox="true"/>
            <p:nvPr/>
          </p:nvSpPr>
          <p:spPr>
            <a:xfrm rot="0">
              <a:off x="0" y="828675"/>
              <a:ext cx="22976957" cy="8044492"/>
            </a:xfrm>
            <a:prstGeom prst="rect">
              <a:avLst/>
            </a:prstGeom>
          </p:spPr>
          <p:txBody>
            <a:bodyPr anchor="t" rtlCol="false" tIns="0" lIns="0" bIns="0" rIns="0">
              <a:spAutoFit/>
            </a:bodyPr>
            <a:lstStyle/>
            <a:p>
              <a:pPr algn="ctr" marL="0" indent="0" lvl="0">
                <a:lnSpc>
                  <a:spcPts val="43717"/>
                </a:lnSpc>
              </a:pPr>
              <a:r>
                <a:rPr lang="en-US" sz="43717" spc="-874">
                  <a:solidFill>
                    <a:srgbClr val="85801A">
                      <a:alpha val="9804"/>
                    </a:srgbClr>
                  </a:solidFill>
                  <a:latin typeface="Tomorrow"/>
                  <a:ea typeface="Tomorrow"/>
                  <a:cs typeface="Tomorrow"/>
                  <a:sym typeface="Tomorrow"/>
                </a:rPr>
                <a:t>4CADs</a:t>
              </a:r>
            </a:p>
          </p:txBody>
        </p:sp>
        <p:sp>
          <p:nvSpPr>
            <p:cNvPr name="TextBox 6" id="6"/>
            <p:cNvSpPr txBox="true"/>
            <p:nvPr/>
          </p:nvSpPr>
          <p:spPr>
            <a:xfrm rot="5400000">
              <a:off x="2643006" y="6473356"/>
              <a:ext cx="2572976" cy="907898"/>
            </a:xfrm>
            <a:prstGeom prst="rect">
              <a:avLst/>
            </a:prstGeom>
          </p:spPr>
          <p:txBody>
            <a:bodyPr anchor="t" rtlCol="false" tIns="0" lIns="0" bIns="0" rIns="0">
              <a:spAutoFit/>
            </a:bodyPr>
            <a:lstStyle/>
            <a:p>
              <a:pPr algn="ctr" marL="0" indent="0" lvl="0">
                <a:lnSpc>
                  <a:spcPts val="4895"/>
                </a:lnSpc>
              </a:pPr>
              <a:r>
                <a:rPr lang="en-US" sz="4895" spc="-97">
                  <a:solidFill>
                    <a:srgbClr val="85801A">
                      <a:alpha val="11765"/>
                    </a:srgbClr>
                  </a:solidFill>
                  <a:latin typeface="Tomorrow"/>
                  <a:ea typeface="Tomorrow"/>
                  <a:cs typeface="Tomorrow"/>
                  <a:sym typeface="Tomorrow"/>
                </a:rPr>
                <a:t>for</a:t>
              </a:r>
            </a:p>
          </p:txBody>
        </p:sp>
      </p:grpSp>
      <p:sp>
        <p:nvSpPr>
          <p:cNvPr name="Freeform 7" id="7"/>
          <p:cNvSpPr/>
          <p:nvPr/>
        </p:nvSpPr>
        <p:spPr>
          <a:xfrm flipH="false" flipV="false" rot="0">
            <a:off x="2860160" y="1625532"/>
            <a:ext cx="12429884" cy="5622272"/>
          </a:xfrm>
          <a:custGeom>
            <a:avLst/>
            <a:gdLst/>
            <a:ahLst/>
            <a:cxnLst/>
            <a:rect r="r" b="b" t="t" l="l"/>
            <a:pathLst>
              <a:path h="5622272" w="12429884">
                <a:moveTo>
                  <a:pt x="0" y="0"/>
                </a:moveTo>
                <a:lnTo>
                  <a:pt x="12429884" y="0"/>
                </a:lnTo>
                <a:lnTo>
                  <a:pt x="12429884" y="5622272"/>
                </a:lnTo>
                <a:lnTo>
                  <a:pt x="0" y="5622272"/>
                </a:lnTo>
                <a:lnTo>
                  <a:pt x="0" y="0"/>
                </a:lnTo>
                <a:close/>
              </a:path>
            </a:pathLst>
          </a:custGeom>
          <a:blipFill>
            <a:blip r:embed="rId2"/>
            <a:stretch>
              <a:fillRect l="0" t="0" r="0" b="0"/>
            </a:stretch>
          </a:blipFill>
        </p:spPr>
      </p:sp>
      <p:sp>
        <p:nvSpPr>
          <p:cNvPr name="Freeform 8" id="8"/>
          <p:cNvSpPr/>
          <p:nvPr/>
        </p:nvSpPr>
        <p:spPr>
          <a:xfrm flipH="false" flipV="false" rot="0">
            <a:off x="2860160" y="1498973"/>
            <a:ext cx="12567679" cy="5875390"/>
          </a:xfrm>
          <a:custGeom>
            <a:avLst/>
            <a:gdLst/>
            <a:ahLst/>
            <a:cxnLst/>
            <a:rect r="r" b="b" t="t" l="l"/>
            <a:pathLst>
              <a:path h="5875390" w="12567679">
                <a:moveTo>
                  <a:pt x="0" y="0"/>
                </a:moveTo>
                <a:lnTo>
                  <a:pt x="12567680" y="0"/>
                </a:lnTo>
                <a:lnTo>
                  <a:pt x="12567680" y="5875390"/>
                </a:lnTo>
                <a:lnTo>
                  <a:pt x="0" y="5875390"/>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527641" y="177822"/>
            <a:ext cx="10406883" cy="1243895"/>
            <a:chOff x="0" y="0"/>
            <a:chExt cx="13875844" cy="1658527"/>
          </a:xfrm>
        </p:grpSpPr>
        <p:sp>
          <p:nvSpPr>
            <p:cNvPr name="TextBox 10" id="10"/>
            <p:cNvSpPr txBox="true"/>
            <p:nvPr/>
          </p:nvSpPr>
          <p:spPr>
            <a:xfrm rot="0">
              <a:off x="0" y="353784"/>
              <a:ext cx="13875844" cy="1304742"/>
            </a:xfrm>
            <a:prstGeom prst="rect">
              <a:avLst/>
            </a:prstGeom>
          </p:spPr>
          <p:txBody>
            <a:bodyPr anchor="t" rtlCol="false" tIns="0" lIns="0" bIns="0" rIns="0">
              <a:spAutoFit/>
            </a:bodyPr>
            <a:lstStyle/>
            <a:p>
              <a:pPr algn="l">
                <a:lnSpc>
                  <a:spcPts val="7495"/>
                </a:lnSpc>
              </a:pPr>
              <a:r>
                <a:rPr lang="en-US" sz="6813" spc="-340" b="true">
                  <a:solidFill>
                    <a:srgbClr val="000000"/>
                  </a:solidFill>
                  <a:latin typeface="DM Sans Bold"/>
                  <a:ea typeface="DM Sans Bold"/>
                  <a:cs typeface="DM Sans Bold"/>
                  <a:sym typeface="DM Sans Bold"/>
                </a:rPr>
                <a:t>Project Summary</a:t>
              </a:r>
            </a:p>
          </p:txBody>
        </p:sp>
        <p:sp>
          <p:nvSpPr>
            <p:cNvPr name="TextBox 11" id="11"/>
            <p:cNvSpPr txBox="true"/>
            <p:nvPr/>
          </p:nvSpPr>
          <p:spPr>
            <a:xfrm rot="0">
              <a:off x="0" y="-28575"/>
              <a:ext cx="13875844" cy="314858"/>
            </a:xfrm>
            <a:prstGeom prst="rect">
              <a:avLst/>
            </a:prstGeom>
          </p:spPr>
          <p:txBody>
            <a:bodyPr anchor="t" rtlCol="false" tIns="0" lIns="0" bIns="0" rIns="0">
              <a:spAutoFit/>
            </a:bodyPr>
            <a:lstStyle/>
            <a:p>
              <a:pPr algn="just">
                <a:lnSpc>
                  <a:spcPts val="2027"/>
                </a:lnSpc>
              </a:pPr>
              <a:r>
                <a:rPr lang="en-US" b="true" sz="1447" spc="72">
                  <a:solidFill>
                    <a:srgbClr val="57541B"/>
                  </a:solidFill>
                  <a:latin typeface="DM Sans Bold"/>
                  <a:ea typeface="DM Sans Bold"/>
                  <a:cs typeface="DM Sans Bold"/>
                  <a:sym typeface="DM Sans Bold"/>
                </a:rPr>
                <a:t>INTRODUCTION</a:t>
              </a:r>
            </a:p>
          </p:txBody>
        </p:sp>
      </p:grpSp>
      <p:grpSp>
        <p:nvGrpSpPr>
          <p:cNvPr name="Group 12" id="12"/>
          <p:cNvGrpSpPr/>
          <p:nvPr/>
        </p:nvGrpSpPr>
        <p:grpSpPr>
          <a:xfrm rot="0">
            <a:off x="-528400" y="7374363"/>
            <a:ext cx="19910840" cy="2571158"/>
            <a:chOff x="0" y="0"/>
            <a:chExt cx="26547786" cy="3428210"/>
          </a:xfrm>
        </p:grpSpPr>
        <p:sp>
          <p:nvSpPr>
            <p:cNvPr name="TextBox 13" id="13"/>
            <p:cNvSpPr txBox="true"/>
            <p:nvPr/>
          </p:nvSpPr>
          <p:spPr>
            <a:xfrm rot="0">
              <a:off x="0" y="-57150"/>
              <a:ext cx="26547786" cy="665666"/>
            </a:xfrm>
            <a:prstGeom prst="rect">
              <a:avLst/>
            </a:prstGeom>
          </p:spPr>
          <p:txBody>
            <a:bodyPr anchor="t" rtlCol="false" tIns="0" lIns="0" bIns="0" rIns="0">
              <a:spAutoFit/>
            </a:bodyPr>
            <a:lstStyle/>
            <a:p>
              <a:pPr algn="ctr">
                <a:lnSpc>
                  <a:spcPts val="4244"/>
                </a:lnSpc>
              </a:pPr>
              <a:r>
                <a:rPr lang="en-US" b="true" sz="3032" spc="-60">
                  <a:solidFill>
                    <a:srgbClr val="FF0800">
                      <a:alpha val="73725"/>
                    </a:srgbClr>
                  </a:solidFill>
                  <a:latin typeface="DM Sans Bold"/>
                  <a:ea typeface="DM Sans Bold"/>
                  <a:cs typeface="DM Sans Bold"/>
                  <a:sym typeface="DM Sans Bold"/>
                </a:rPr>
                <a:t>Problem Statement</a:t>
              </a:r>
            </a:p>
          </p:txBody>
        </p:sp>
        <p:sp>
          <p:nvSpPr>
            <p:cNvPr name="TextBox 14" id="14"/>
            <p:cNvSpPr txBox="true"/>
            <p:nvPr/>
          </p:nvSpPr>
          <p:spPr>
            <a:xfrm rot="0">
              <a:off x="2195175" y="913785"/>
              <a:ext cx="22157436" cy="2514426"/>
            </a:xfrm>
            <a:prstGeom prst="rect">
              <a:avLst/>
            </a:prstGeom>
          </p:spPr>
          <p:txBody>
            <a:bodyPr anchor="t" rtlCol="false" tIns="0" lIns="0" bIns="0" rIns="0">
              <a:spAutoFit/>
            </a:bodyPr>
            <a:lstStyle/>
            <a:p>
              <a:pPr algn="ctr">
                <a:lnSpc>
                  <a:spcPts val="3025"/>
                </a:lnSpc>
              </a:pPr>
              <a:r>
                <a:rPr lang="en-US" sz="2161">
                  <a:solidFill>
                    <a:srgbClr val="000000"/>
                  </a:solidFill>
                  <a:latin typeface="DM Sans"/>
                  <a:ea typeface="DM Sans"/>
                  <a:cs typeface="DM Sans"/>
                  <a:sym typeface="DM Sans"/>
                </a:rPr>
                <a:t>Design students have a rare number of educational platforms dedicated to learning material properties, although having access to this type of information can help students make informed choices for their projects, stepping into an applicable understanding of materials. Most online material catalogues today don’t specifically target students’ learning needs. They serve as a database that neither guides nor introduces students to foundational material details that would be advantageous in conceptualizing designs or structures . Primarily serving inexperienced individuals in material research comes 4CADs    </a:t>
              </a:r>
            </a:p>
          </p:txBody>
        </p:sp>
      </p:grpSp>
      <p:grpSp>
        <p:nvGrpSpPr>
          <p:cNvPr name="Group 15" id="15"/>
          <p:cNvGrpSpPr/>
          <p:nvPr/>
        </p:nvGrpSpPr>
        <p:grpSpPr>
          <a:xfrm rot="0">
            <a:off x="17074441" y="534884"/>
            <a:ext cx="685918" cy="264886"/>
            <a:chOff x="0" y="0"/>
            <a:chExt cx="914557" cy="353181"/>
          </a:xfrm>
        </p:grpSpPr>
        <p:sp>
          <p:nvSpPr>
            <p:cNvPr name="TextBox 16" id="16"/>
            <p:cNvSpPr txBox="true"/>
            <p:nvPr/>
          </p:nvSpPr>
          <p:spPr>
            <a:xfrm rot="0">
              <a:off x="0" y="28575"/>
              <a:ext cx="914557" cy="324606"/>
            </a:xfrm>
            <a:prstGeom prst="rect">
              <a:avLst/>
            </a:prstGeom>
          </p:spPr>
          <p:txBody>
            <a:bodyPr anchor="t" rtlCol="false" tIns="0" lIns="0" bIns="0" rIns="0">
              <a:spAutoFit/>
            </a:bodyPr>
            <a:lstStyle/>
            <a:p>
              <a:pPr algn="ctr" marL="0" indent="0" lvl="0">
                <a:lnSpc>
                  <a:spcPts val="1740"/>
                </a:lnSpc>
              </a:pPr>
              <a:r>
                <a:rPr lang="en-US" sz="1740" spc="-34">
                  <a:solidFill>
                    <a:srgbClr val="85801A">
                      <a:alpha val="90980"/>
                    </a:srgbClr>
                  </a:solidFill>
                  <a:latin typeface="Tomorrow"/>
                  <a:ea typeface="Tomorrow"/>
                  <a:cs typeface="Tomorrow"/>
                  <a:sym typeface="Tomorrow"/>
                </a:rPr>
                <a:t>4CADs</a:t>
              </a:r>
            </a:p>
          </p:txBody>
        </p:sp>
        <p:sp>
          <p:nvSpPr>
            <p:cNvPr name="TextBox 17" id="17"/>
            <p:cNvSpPr txBox="true"/>
            <p:nvPr/>
          </p:nvSpPr>
          <p:spPr>
            <a:xfrm rot="5400000">
              <a:off x="106906" y="255955"/>
              <a:ext cx="102413" cy="39549"/>
            </a:xfrm>
            <a:prstGeom prst="rect">
              <a:avLst/>
            </a:prstGeom>
          </p:spPr>
          <p:txBody>
            <a:bodyPr anchor="t" rtlCol="false" tIns="0" lIns="0" bIns="0" rIns="0">
              <a:spAutoFit/>
            </a:bodyPr>
            <a:lstStyle/>
            <a:p>
              <a:pPr algn="ctr" marL="0" indent="0" lvl="0">
                <a:lnSpc>
                  <a:spcPts val="194"/>
                </a:lnSpc>
              </a:pPr>
              <a:r>
                <a:rPr lang="en-US" sz="194" spc="-3">
                  <a:solidFill>
                    <a:srgbClr val="85801A"/>
                  </a:solidFill>
                  <a:latin typeface="Tomorrow"/>
                  <a:ea typeface="Tomorrow"/>
                  <a:cs typeface="Tomorrow"/>
                  <a:sym typeface="Tomorrow"/>
                </a:rPr>
                <a:t>for</a:t>
              </a:r>
            </a:p>
          </p:txBody>
        </p:sp>
      </p:grpSp>
    </p:spTree>
  </p:cSld>
  <p:clrMapOvr>
    <a:masterClrMapping/>
  </p:clrMapOvr>
  <p:transition spd="med">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828046" y="177822"/>
            <a:ext cx="17232718" cy="6654875"/>
            <a:chOff x="0" y="0"/>
            <a:chExt cx="22976957" cy="8873167"/>
          </a:xfrm>
        </p:grpSpPr>
        <p:sp>
          <p:nvSpPr>
            <p:cNvPr name="TextBox 5" id="5"/>
            <p:cNvSpPr txBox="true"/>
            <p:nvPr/>
          </p:nvSpPr>
          <p:spPr>
            <a:xfrm rot="0">
              <a:off x="0" y="828675"/>
              <a:ext cx="22976957" cy="8044492"/>
            </a:xfrm>
            <a:prstGeom prst="rect">
              <a:avLst/>
            </a:prstGeom>
          </p:spPr>
          <p:txBody>
            <a:bodyPr anchor="t" rtlCol="false" tIns="0" lIns="0" bIns="0" rIns="0">
              <a:spAutoFit/>
            </a:bodyPr>
            <a:lstStyle/>
            <a:p>
              <a:pPr algn="ctr" marL="0" indent="0" lvl="0">
                <a:lnSpc>
                  <a:spcPts val="43717"/>
                </a:lnSpc>
              </a:pPr>
              <a:r>
                <a:rPr lang="en-US" sz="43717" spc="-874">
                  <a:solidFill>
                    <a:srgbClr val="85801A">
                      <a:alpha val="8627"/>
                    </a:srgbClr>
                  </a:solidFill>
                  <a:latin typeface="Tomorrow"/>
                  <a:ea typeface="Tomorrow"/>
                  <a:cs typeface="Tomorrow"/>
                  <a:sym typeface="Tomorrow"/>
                </a:rPr>
                <a:t>4CADs</a:t>
              </a:r>
            </a:p>
          </p:txBody>
        </p:sp>
        <p:sp>
          <p:nvSpPr>
            <p:cNvPr name="TextBox 6" id="6"/>
            <p:cNvSpPr txBox="true"/>
            <p:nvPr/>
          </p:nvSpPr>
          <p:spPr>
            <a:xfrm rot="5400000">
              <a:off x="2643006" y="6473356"/>
              <a:ext cx="2572976" cy="907898"/>
            </a:xfrm>
            <a:prstGeom prst="rect">
              <a:avLst/>
            </a:prstGeom>
          </p:spPr>
          <p:txBody>
            <a:bodyPr anchor="t" rtlCol="false" tIns="0" lIns="0" bIns="0" rIns="0">
              <a:spAutoFit/>
            </a:bodyPr>
            <a:lstStyle/>
            <a:p>
              <a:pPr algn="ctr" marL="0" indent="0" lvl="0">
                <a:lnSpc>
                  <a:spcPts val="4895"/>
                </a:lnSpc>
              </a:pPr>
              <a:r>
                <a:rPr lang="en-US" sz="4895" spc="-97">
                  <a:solidFill>
                    <a:srgbClr val="85801A">
                      <a:alpha val="11765"/>
                    </a:srgbClr>
                  </a:solidFill>
                  <a:latin typeface="Tomorrow"/>
                  <a:ea typeface="Tomorrow"/>
                  <a:cs typeface="Tomorrow"/>
                  <a:sym typeface="Tomorrow"/>
                </a:rPr>
                <a:t>for</a:t>
              </a:r>
            </a:p>
          </p:txBody>
        </p:sp>
      </p:grpSp>
      <p:sp>
        <p:nvSpPr>
          <p:cNvPr name="Freeform 7" id="7"/>
          <p:cNvSpPr/>
          <p:nvPr/>
        </p:nvSpPr>
        <p:spPr>
          <a:xfrm flipH="false" flipV="false" rot="0">
            <a:off x="4789034" y="1440767"/>
            <a:ext cx="8709931" cy="6051193"/>
          </a:xfrm>
          <a:custGeom>
            <a:avLst/>
            <a:gdLst/>
            <a:ahLst/>
            <a:cxnLst/>
            <a:rect r="r" b="b" t="t" l="l"/>
            <a:pathLst>
              <a:path h="6051193" w="8709931">
                <a:moveTo>
                  <a:pt x="0" y="0"/>
                </a:moveTo>
                <a:lnTo>
                  <a:pt x="8709932" y="0"/>
                </a:lnTo>
                <a:lnTo>
                  <a:pt x="8709932" y="6051193"/>
                </a:lnTo>
                <a:lnTo>
                  <a:pt x="0" y="6051193"/>
                </a:lnTo>
                <a:lnTo>
                  <a:pt x="0" y="0"/>
                </a:lnTo>
                <a:close/>
              </a:path>
            </a:pathLst>
          </a:custGeom>
          <a:blipFill>
            <a:blip r:embed="rId2"/>
            <a:stretch>
              <a:fillRect l="0" t="0" r="0" b="0"/>
            </a:stretch>
          </a:blipFill>
        </p:spPr>
      </p:sp>
      <p:grpSp>
        <p:nvGrpSpPr>
          <p:cNvPr name="Group 8" id="8"/>
          <p:cNvGrpSpPr/>
          <p:nvPr/>
        </p:nvGrpSpPr>
        <p:grpSpPr>
          <a:xfrm rot="0">
            <a:off x="527641" y="177822"/>
            <a:ext cx="10406883" cy="1243895"/>
            <a:chOff x="0" y="0"/>
            <a:chExt cx="13875844" cy="1658527"/>
          </a:xfrm>
        </p:grpSpPr>
        <p:sp>
          <p:nvSpPr>
            <p:cNvPr name="TextBox 9" id="9"/>
            <p:cNvSpPr txBox="true"/>
            <p:nvPr/>
          </p:nvSpPr>
          <p:spPr>
            <a:xfrm rot="0">
              <a:off x="0" y="353784"/>
              <a:ext cx="13875844" cy="1304742"/>
            </a:xfrm>
            <a:prstGeom prst="rect">
              <a:avLst/>
            </a:prstGeom>
          </p:spPr>
          <p:txBody>
            <a:bodyPr anchor="t" rtlCol="false" tIns="0" lIns="0" bIns="0" rIns="0">
              <a:spAutoFit/>
            </a:bodyPr>
            <a:lstStyle/>
            <a:p>
              <a:pPr algn="l">
                <a:lnSpc>
                  <a:spcPts val="7495"/>
                </a:lnSpc>
              </a:pPr>
              <a:r>
                <a:rPr lang="en-US" sz="6813" spc="-340" b="true">
                  <a:solidFill>
                    <a:srgbClr val="000000"/>
                  </a:solidFill>
                  <a:latin typeface="DM Sans Bold"/>
                  <a:ea typeface="DM Sans Bold"/>
                  <a:cs typeface="DM Sans Bold"/>
                  <a:sym typeface="DM Sans Bold"/>
                </a:rPr>
                <a:t>Project Summary</a:t>
              </a:r>
            </a:p>
          </p:txBody>
        </p:sp>
        <p:sp>
          <p:nvSpPr>
            <p:cNvPr name="TextBox 10" id="10"/>
            <p:cNvSpPr txBox="true"/>
            <p:nvPr/>
          </p:nvSpPr>
          <p:spPr>
            <a:xfrm rot="0">
              <a:off x="0" y="-28575"/>
              <a:ext cx="13875844" cy="314858"/>
            </a:xfrm>
            <a:prstGeom prst="rect">
              <a:avLst/>
            </a:prstGeom>
          </p:spPr>
          <p:txBody>
            <a:bodyPr anchor="t" rtlCol="false" tIns="0" lIns="0" bIns="0" rIns="0">
              <a:spAutoFit/>
            </a:bodyPr>
            <a:lstStyle/>
            <a:p>
              <a:pPr algn="just">
                <a:lnSpc>
                  <a:spcPts val="2027"/>
                </a:lnSpc>
              </a:pPr>
              <a:r>
                <a:rPr lang="en-US" b="true" sz="1447" spc="72">
                  <a:solidFill>
                    <a:srgbClr val="57541B"/>
                  </a:solidFill>
                  <a:latin typeface="DM Sans Bold"/>
                  <a:ea typeface="DM Sans Bold"/>
                  <a:cs typeface="DM Sans Bold"/>
                  <a:sym typeface="DM Sans Bold"/>
                </a:rPr>
                <a:t>INTRODUCTION</a:t>
              </a:r>
            </a:p>
          </p:txBody>
        </p:sp>
      </p:grpSp>
      <p:grpSp>
        <p:nvGrpSpPr>
          <p:cNvPr name="Group 11" id="11"/>
          <p:cNvGrpSpPr/>
          <p:nvPr/>
        </p:nvGrpSpPr>
        <p:grpSpPr>
          <a:xfrm rot="0">
            <a:off x="204170" y="7544495"/>
            <a:ext cx="17856594" cy="2571158"/>
            <a:chOff x="0" y="0"/>
            <a:chExt cx="23808792" cy="3428210"/>
          </a:xfrm>
        </p:grpSpPr>
        <p:sp>
          <p:nvSpPr>
            <p:cNvPr name="TextBox 12" id="12"/>
            <p:cNvSpPr txBox="true"/>
            <p:nvPr/>
          </p:nvSpPr>
          <p:spPr>
            <a:xfrm rot="0">
              <a:off x="0" y="-57150"/>
              <a:ext cx="23808792" cy="665666"/>
            </a:xfrm>
            <a:prstGeom prst="rect">
              <a:avLst/>
            </a:prstGeom>
          </p:spPr>
          <p:txBody>
            <a:bodyPr anchor="t" rtlCol="false" tIns="0" lIns="0" bIns="0" rIns="0">
              <a:spAutoFit/>
            </a:bodyPr>
            <a:lstStyle/>
            <a:p>
              <a:pPr algn="ctr">
                <a:lnSpc>
                  <a:spcPts val="4244"/>
                </a:lnSpc>
              </a:pPr>
              <a:r>
                <a:rPr lang="en-US" b="true" sz="3032" spc="-60">
                  <a:solidFill>
                    <a:srgbClr val="00BC51">
                      <a:alpha val="73725"/>
                    </a:srgbClr>
                  </a:solidFill>
                  <a:latin typeface="DM Sans Bold"/>
                  <a:ea typeface="DM Sans Bold"/>
                  <a:cs typeface="DM Sans Bold"/>
                  <a:sym typeface="DM Sans Bold"/>
                </a:rPr>
                <a:t>What is 4CADs ?</a:t>
              </a:r>
            </a:p>
          </p:txBody>
        </p:sp>
        <p:sp>
          <p:nvSpPr>
            <p:cNvPr name="TextBox 13" id="13"/>
            <p:cNvSpPr txBox="true"/>
            <p:nvPr/>
          </p:nvSpPr>
          <p:spPr>
            <a:xfrm rot="0">
              <a:off x="1968694" y="913785"/>
              <a:ext cx="19871404" cy="2514426"/>
            </a:xfrm>
            <a:prstGeom prst="rect">
              <a:avLst/>
            </a:prstGeom>
          </p:spPr>
          <p:txBody>
            <a:bodyPr anchor="t" rtlCol="false" tIns="0" lIns="0" bIns="0" rIns="0">
              <a:spAutoFit/>
            </a:bodyPr>
            <a:lstStyle/>
            <a:p>
              <a:pPr algn="ctr">
                <a:lnSpc>
                  <a:spcPts val="3025"/>
                </a:lnSpc>
              </a:pPr>
              <a:r>
                <a:rPr lang="en-US" sz="2161">
                  <a:solidFill>
                    <a:srgbClr val="000000"/>
                  </a:solidFill>
                  <a:latin typeface="DM Sans"/>
                  <a:ea typeface="DM Sans"/>
                  <a:cs typeface="DM Sans"/>
                  <a:sym typeface="DM Sans"/>
                </a:rPr>
                <a:t>4CADs is a website designed by 4 College of Architecture and Design students, in similar sounding, it is designed “for College of Architecture and Design students” like we are at the New Jersey Institute of Technology. Even more, it is for individuals interested or practicing in design related fields like Architecture or Industrial Design for instance. It addresses a challenge of many early-stage designers i.e. finding reliable, educational sources for learning about materials that can meet the needs of academic or personal projects and maybe even early professional work.</a:t>
              </a:r>
            </a:p>
          </p:txBody>
        </p:sp>
      </p:grpSp>
      <p:grpSp>
        <p:nvGrpSpPr>
          <p:cNvPr name="Group 14" id="14"/>
          <p:cNvGrpSpPr/>
          <p:nvPr/>
        </p:nvGrpSpPr>
        <p:grpSpPr>
          <a:xfrm rot="0">
            <a:off x="4789034" y="1440767"/>
            <a:ext cx="8709931" cy="6122777"/>
            <a:chOff x="0" y="0"/>
            <a:chExt cx="2437147" cy="1713230"/>
          </a:xfrm>
        </p:grpSpPr>
        <p:sp>
          <p:nvSpPr>
            <p:cNvPr name="Freeform 15" id="15"/>
            <p:cNvSpPr/>
            <p:nvPr/>
          </p:nvSpPr>
          <p:spPr>
            <a:xfrm flipH="false" flipV="false" rot="0">
              <a:off x="0" y="0"/>
              <a:ext cx="2437148" cy="1713230"/>
            </a:xfrm>
            <a:custGeom>
              <a:avLst/>
              <a:gdLst/>
              <a:ahLst/>
              <a:cxnLst/>
              <a:rect r="r" b="b" t="t" l="l"/>
              <a:pathLst>
                <a:path h="1713230" w="2437148">
                  <a:moveTo>
                    <a:pt x="0" y="0"/>
                  </a:moveTo>
                  <a:lnTo>
                    <a:pt x="2437148" y="0"/>
                  </a:lnTo>
                  <a:lnTo>
                    <a:pt x="2437148" y="1713230"/>
                  </a:lnTo>
                  <a:lnTo>
                    <a:pt x="0" y="1713230"/>
                  </a:lnTo>
                  <a:close/>
                </a:path>
              </a:pathLst>
            </a:custGeom>
            <a:solidFill>
              <a:srgbClr val="000000">
                <a:alpha val="0"/>
              </a:srgbClr>
            </a:solidFill>
            <a:ln w="114300" cap="sq">
              <a:solidFill>
                <a:srgbClr val="00BC51">
                  <a:alpha val="60000"/>
                </a:srgbClr>
              </a:solidFill>
              <a:prstDash val="solid"/>
              <a:miter/>
            </a:ln>
          </p:spPr>
        </p:sp>
        <p:sp>
          <p:nvSpPr>
            <p:cNvPr name="TextBox 16" id="16"/>
            <p:cNvSpPr txBox="true"/>
            <p:nvPr/>
          </p:nvSpPr>
          <p:spPr>
            <a:xfrm>
              <a:off x="0" y="-85725"/>
              <a:ext cx="2437147" cy="1798955"/>
            </a:xfrm>
            <a:prstGeom prst="rect">
              <a:avLst/>
            </a:prstGeom>
          </p:spPr>
          <p:txBody>
            <a:bodyPr anchor="ctr" rtlCol="false" tIns="50800" lIns="50800" bIns="50800" rIns="50800"/>
            <a:lstStyle/>
            <a:p>
              <a:pPr algn="ctr">
                <a:lnSpc>
                  <a:spcPts val="3679"/>
                </a:lnSpc>
              </a:pPr>
            </a:p>
          </p:txBody>
        </p:sp>
      </p:grpSp>
      <p:grpSp>
        <p:nvGrpSpPr>
          <p:cNvPr name="Group 17" id="17"/>
          <p:cNvGrpSpPr/>
          <p:nvPr/>
        </p:nvGrpSpPr>
        <p:grpSpPr>
          <a:xfrm rot="0">
            <a:off x="17074441" y="534884"/>
            <a:ext cx="685918" cy="264886"/>
            <a:chOff x="0" y="0"/>
            <a:chExt cx="914557" cy="353181"/>
          </a:xfrm>
        </p:grpSpPr>
        <p:sp>
          <p:nvSpPr>
            <p:cNvPr name="TextBox 18" id="18"/>
            <p:cNvSpPr txBox="true"/>
            <p:nvPr/>
          </p:nvSpPr>
          <p:spPr>
            <a:xfrm rot="0">
              <a:off x="0" y="28575"/>
              <a:ext cx="914557" cy="324606"/>
            </a:xfrm>
            <a:prstGeom prst="rect">
              <a:avLst/>
            </a:prstGeom>
          </p:spPr>
          <p:txBody>
            <a:bodyPr anchor="t" rtlCol="false" tIns="0" lIns="0" bIns="0" rIns="0">
              <a:spAutoFit/>
            </a:bodyPr>
            <a:lstStyle/>
            <a:p>
              <a:pPr algn="ctr" marL="0" indent="0" lvl="0">
                <a:lnSpc>
                  <a:spcPts val="1740"/>
                </a:lnSpc>
              </a:pPr>
              <a:r>
                <a:rPr lang="en-US" sz="1740" spc="-34">
                  <a:solidFill>
                    <a:srgbClr val="85801A">
                      <a:alpha val="90980"/>
                    </a:srgbClr>
                  </a:solidFill>
                  <a:latin typeface="Tomorrow"/>
                  <a:ea typeface="Tomorrow"/>
                  <a:cs typeface="Tomorrow"/>
                  <a:sym typeface="Tomorrow"/>
                </a:rPr>
                <a:t>4CADs</a:t>
              </a:r>
            </a:p>
          </p:txBody>
        </p:sp>
        <p:sp>
          <p:nvSpPr>
            <p:cNvPr name="TextBox 19" id="19"/>
            <p:cNvSpPr txBox="true"/>
            <p:nvPr/>
          </p:nvSpPr>
          <p:spPr>
            <a:xfrm rot="5400000">
              <a:off x="106906" y="255955"/>
              <a:ext cx="102413" cy="39549"/>
            </a:xfrm>
            <a:prstGeom prst="rect">
              <a:avLst/>
            </a:prstGeom>
          </p:spPr>
          <p:txBody>
            <a:bodyPr anchor="t" rtlCol="false" tIns="0" lIns="0" bIns="0" rIns="0">
              <a:spAutoFit/>
            </a:bodyPr>
            <a:lstStyle/>
            <a:p>
              <a:pPr algn="ctr" marL="0" indent="0" lvl="0">
                <a:lnSpc>
                  <a:spcPts val="194"/>
                </a:lnSpc>
              </a:pPr>
              <a:r>
                <a:rPr lang="en-US" sz="194" spc="-3">
                  <a:solidFill>
                    <a:srgbClr val="85801A"/>
                  </a:solidFill>
                  <a:latin typeface="Tomorrow"/>
                  <a:ea typeface="Tomorrow"/>
                  <a:cs typeface="Tomorrow"/>
                  <a:sym typeface="Tomorrow"/>
                </a:rPr>
                <a:t>for</a:t>
              </a:r>
            </a:p>
          </p:txBody>
        </p:sp>
      </p:grpSp>
    </p:spTree>
  </p:cSld>
  <p:clrMapOvr>
    <a:masterClrMapping/>
  </p:clrMapOvr>
  <p:transition spd="med">
    <p:push dir="l"/>
  </p:transition>
</p:sld>
</file>

<file path=ppt/slides/slide4.xml><?xml version="1.0" encoding="utf-8"?>
<p:sld xmlns:p="http://schemas.openxmlformats.org/presentationml/2006/main" xmlns:a="http://schemas.openxmlformats.org/drawingml/2006/main">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5234642" y="4170919"/>
            <a:ext cx="6638749" cy="2563731"/>
            <a:chOff x="0" y="0"/>
            <a:chExt cx="8851666" cy="3418308"/>
          </a:xfrm>
        </p:grpSpPr>
        <p:sp>
          <p:nvSpPr>
            <p:cNvPr name="TextBox 5" id="5"/>
            <p:cNvSpPr txBox="true"/>
            <p:nvPr/>
          </p:nvSpPr>
          <p:spPr>
            <a:xfrm rot="0">
              <a:off x="0" y="314325"/>
              <a:ext cx="8851666" cy="3103983"/>
            </a:xfrm>
            <a:prstGeom prst="rect">
              <a:avLst/>
            </a:prstGeom>
          </p:spPr>
          <p:txBody>
            <a:bodyPr anchor="t" rtlCol="false" tIns="0" lIns="0" bIns="0" rIns="0">
              <a:spAutoFit/>
            </a:bodyPr>
            <a:lstStyle/>
            <a:p>
              <a:pPr algn="ctr" marL="0" indent="0" lvl="0">
                <a:lnSpc>
                  <a:spcPts val="16841"/>
                </a:lnSpc>
              </a:pPr>
              <a:r>
                <a:rPr lang="en-US" sz="16841" spc="-336">
                  <a:solidFill>
                    <a:srgbClr val="85801A">
                      <a:alpha val="75686"/>
                    </a:srgbClr>
                  </a:solidFill>
                  <a:latin typeface="Tomorrow"/>
                  <a:ea typeface="Tomorrow"/>
                  <a:cs typeface="Tomorrow"/>
                  <a:sym typeface="Tomorrow"/>
                </a:rPr>
                <a:t>4CADs</a:t>
              </a:r>
            </a:p>
          </p:txBody>
        </p:sp>
        <p:sp>
          <p:nvSpPr>
            <p:cNvPr name="TextBox 6" id="6"/>
            <p:cNvSpPr txBox="true"/>
            <p:nvPr/>
          </p:nvSpPr>
          <p:spPr>
            <a:xfrm rot="5400000">
              <a:off x="1020420" y="2491578"/>
              <a:ext cx="991216" cy="354209"/>
            </a:xfrm>
            <a:prstGeom prst="rect">
              <a:avLst/>
            </a:prstGeom>
          </p:spPr>
          <p:txBody>
            <a:bodyPr anchor="t" rtlCol="false" tIns="0" lIns="0" bIns="0" rIns="0">
              <a:spAutoFit/>
            </a:bodyPr>
            <a:lstStyle/>
            <a:p>
              <a:pPr algn="ctr" marL="0" indent="0" lvl="0">
                <a:lnSpc>
                  <a:spcPts val="1885"/>
                </a:lnSpc>
              </a:pPr>
              <a:r>
                <a:rPr lang="en-US" sz="1885" spc="-37">
                  <a:solidFill>
                    <a:srgbClr val="85801A">
                      <a:alpha val="66667"/>
                    </a:srgbClr>
                  </a:solidFill>
                  <a:latin typeface="Tomorrow"/>
                  <a:ea typeface="Tomorrow"/>
                  <a:cs typeface="Tomorrow"/>
                  <a:sym typeface="Tomorrow"/>
                </a:rPr>
                <a:t>for</a:t>
              </a:r>
            </a:p>
          </p:txBody>
        </p:sp>
      </p:grpSp>
      <p:sp>
        <p:nvSpPr>
          <p:cNvPr name="AutoShape 7" id="7"/>
          <p:cNvSpPr/>
          <p:nvPr/>
        </p:nvSpPr>
        <p:spPr>
          <a:xfrm>
            <a:off x="7374782" y="3165959"/>
            <a:ext cx="6492240" cy="0"/>
          </a:xfrm>
          <a:prstGeom prst="line">
            <a:avLst/>
          </a:prstGeom>
          <a:ln cap="flat" w="38100">
            <a:solidFill>
              <a:srgbClr val="000000">
                <a:alpha val="0"/>
              </a:srgbClr>
            </a:solidFill>
            <a:prstDash val="sysDot"/>
            <a:headEnd type="none" len="sm" w="sm"/>
            <a:tailEnd type="none" len="sm" w="sm"/>
          </a:ln>
        </p:spPr>
      </p:sp>
      <p:sp>
        <p:nvSpPr>
          <p:cNvPr name="TextBox 8" id="8"/>
          <p:cNvSpPr txBox="true"/>
          <p:nvPr/>
        </p:nvSpPr>
        <p:spPr>
          <a:xfrm rot="0">
            <a:off x="1028700" y="638809"/>
            <a:ext cx="7525317" cy="836932"/>
          </a:xfrm>
          <a:prstGeom prst="rect">
            <a:avLst/>
          </a:prstGeom>
        </p:spPr>
        <p:txBody>
          <a:bodyPr anchor="t" rtlCol="false" tIns="0" lIns="0" bIns="0" rIns="0">
            <a:spAutoFit/>
          </a:bodyPr>
          <a:lstStyle/>
          <a:p>
            <a:pPr algn="l">
              <a:lnSpc>
                <a:spcPts val="6490"/>
              </a:lnSpc>
            </a:pPr>
            <a:r>
              <a:rPr lang="en-US" sz="5900" spc="-295" b="true">
                <a:solidFill>
                  <a:srgbClr val="000000"/>
                </a:solidFill>
                <a:latin typeface="DM Sans Bold"/>
                <a:ea typeface="DM Sans Bold"/>
                <a:cs typeface="DM Sans Bold"/>
                <a:sym typeface="DM Sans Bold"/>
              </a:rPr>
              <a:t>Builiding  Process</a:t>
            </a:r>
          </a:p>
        </p:txBody>
      </p:sp>
      <p:grpSp>
        <p:nvGrpSpPr>
          <p:cNvPr name="Group 9" id="9"/>
          <p:cNvGrpSpPr/>
          <p:nvPr/>
        </p:nvGrpSpPr>
        <p:grpSpPr>
          <a:xfrm rot="0">
            <a:off x="429199" y="1788543"/>
            <a:ext cx="4145197" cy="6136352"/>
            <a:chOff x="0" y="0"/>
            <a:chExt cx="5526930" cy="8181803"/>
          </a:xfrm>
        </p:grpSpPr>
        <p:sp>
          <p:nvSpPr>
            <p:cNvPr name="TextBox 10" id="10"/>
            <p:cNvSpPr txBox="true"/>
            <p:nvPr/>
          </p:nvSpPr>
          <p:spPr>
            <a:xfrm rot="0">
              <a:off x="0" y="-190500"/>
              <a:ext cx="3792320" cy="2214033"/>
            </a:xfrm>
            <a:prstGeom prst="rect">
              <a:avLst/>
            </a:prstGeom>
          </p:spPr>
          <p:txBody>
            <a:bodyPr anchor="t" rtlCol="false" tIns="0" lIns="0" bIns="0" rIns="0">
              <a:spAutoFit/>
            </a:bodyPr>
            <a:lstStyle/>
            <a:p>
              <a:pPr algn="just">
                <a:lnSpc>
                  <a:spcPts val="13999"/>
                </a:lnSpc>
              </a:pPr>
              <a:r>
                <a:rPr lang="en-US" sz="9999" spc="499">
                  <a:solidFill>
                    <a:srgbClr val="57541B"/>
                  </a:solidFill>
                  <a:latin typeface="DM Sans"/>
                  <a:ea typeface="DM Sans"/>
                  <a:cs typeface="DM Sans"/>
                  <a:sym typeface="DM Sans"/>
                </a:rPr>
                <a:t>01</a:t>
              </a:r>
            </a:p>
          </p:txBody>
        </p:sp>
        <p:sp>
          <p:nvSpPr>
            <p:cNvPr name="TextBox 11" id="11"/>
            <p:cNvSpPr txBox="true"/>
            <p:nvPr/>
          </p:nvSpPr>
          <p:spPr>
            <a:xfrm rot="0">
              <a:off x="0" y="1981862"/>
              <a:ext cx="5526930" cy="503131"/>
            </a:xfrm>
            <a:prstGeom prst="rect">
              <a:avLst/>
            </a:prstGeom>
          </p:spPr>
          <p:txBody>
            <a:bodyPr anchor="t" rtlCol="false" tIns="0" lIns="0" bIns="0" rIns="0">
              <a:spAutoFit/>
            </a:bodyPr>
            <a:lstStyle/>
            <a:p>
              <a:pPr algn="l">
                <a:lnSpc>
                  <a:spcPts val="3220"/>
                </a:lnSpc>
              </a:pPr>
              <a:r>
                <a:rPr lang="en-US" sz="2300" spc="-46" b="true">
                  <a:solidFill>
                    <a:srgbClr val="000000"/>
                  </a:solidFill>
                  <a:latin typeface="DM Sans Bold"/>
                  <a:ea typeface="DM Sans Bold"/>
                  <a:cs typeface="DM Sans Bold"/>
                  <a:sym typeface="DM Sans Bold"/>
                </a:rPr>
                <a:t>Functional</a:t>
              </a:r>
            </a:p>
          </p:txBody>
        </p:sp>
        <p:sp>
          <p:nvSpPr>
            <p:cNvPr name="TextBox 12" id="12"/>
            <p:cNvSpPr txBox="true"/>
            <p:nvPr/>
          </p:nvSpPr>
          <p:spPr>
            <a:xfrm rot="0">
              <a:off x="0" y="2651164"/>
              <a:ext cx="5526930" cy="5530639"/>
            </a:xfrm>
            <a:prstGeom prst="rect">
              <a:avLst/>
            </a:prstGeom>
          </p:spPr>
          <p:txBody>
            <a:bodyPr anchor="t" rtlCol="false" tIns="0" lIns="0" bIns="0" rIns="0">
              <a:spAutoFit/>
            </a:bodyPr>
            <a:lstStyle/>
            <a:p>
              <a:pPr algn="l" marL="496569" indent="-248284" lvl="1">
                <a:lnSpc>
                  <a:spcPts val="3679"/>
                </a:lnSpc>
                <a:buFont typeface="Arial"/>
                <a:buChar char="•"/>
              </a:pPr>
              <a:r>
                <a:rPr lang="en-US" sz="2299">
                  <a:solidFill>
                    <a:srgbClr val="000000"/>
                  </a:solidFill>
                  <a:latin typeface="DM Sans"/>
                  <a:ea typeface="DM Sans"/>
                  <a:cs typeface="DM Sans"/>
                  <a:sym typeface="DM Sans"/>
                </a:rPr>
                <a:t>Search bar</a:t>
              </a:r>
            </a:p>
            <a:p>
              <a:pPr algn="l" marL="496569" indent="-248284" lvl="1">
                <a:lnSpc>
                  <a:spcPts val="3679"/>
                </a:lnSpc>
                <a:buFont typeface="Arial"/>
                <a:buChar char="•"/>
              </a:pPr>
              <a:r>
                <a:rPr lang="en-US" sz="2299">
                  <a:solidFill>
                    <a:srgbClr val="000000"/>
                  </a:solidFill>
                  <a:latin typeface="DM Sans"/>
                  <a:ea typeface="DM Sans"/>
                  <a:cs typeface="DM Sans"/>
                  <a:sym typeface="DM Sans"/>
                </a:rPr>
                <a:t>Level of Expertise Page</a:t>
              </a:r>
            </a:p>
            <a:p>
              <a:pPr algn="l" marL="496569" indent="-248284" lvl="1">
                <a:lnSpc>
                  <a:spcPts val="3679"/>
                </a:lnSpc>
                <a:buFont typeface="Arial"/>
                <a:buChar char="•"/>
              </a:pPr>
              <a:r>
                <a:rPr lang="en-US" sz="2299">
                  <a:solidFill>
                    <a:srgbClr val="000000"/>
                  </a:solidFill>
                  <a:latin typeface="DM Sans"/>
                  <a:ea typeface="DM Sans"/>
                  <a:cs typeface="DM Sans"/>
                  <a:sym typeface="DM Sans"/>
                </a:rPr>
                <a:t>Material images</a:t>
              </a:r>
            </a:p>
            <a:p>
              <a:pPr algn="l" marL="496569" indent="-248284" lvl="1">
                <a:lnSpc>
                  <a:spcPts val="3679"/>
                </a:lnSpc>
                <a:buFont typeface="Arial"/>
                <a:buChar char="•"/>
              </a:pPr>
              <a:r>
                <a:rPr lang="en-US" sz="2299">
                  <a:solidFill>
                    <a:srgbClr val="000000"/>
                  </a:solidFill>
                  <a:latin typeface="DM Sans"/>
                  <a:ea typeface="DM Sans"/>
                  <a:cs typeface="DM Sans"/>
                  <a:sym typeface="DM Sans"/>
                </a:rPr>
                <a:t>Material Catalog</a:t>
              </a:r>
            </a:p>
            <a:p>
              <a:pPr algn="l" marL="496569" indent="-248284" lvl="1">
                <a:lnSpc>
                  <a:spcPts val="3679"/>
                </a:lnSpc>
                <a:buFont typeface="Arial"/>
                <a:buChar char="•"/>
              </a:pPr>
              <a:r>
                <a:rPr lang="en-US" sz="2299">
                  <a:solidFill>
                    <a:srgbClr val="000000"/>
                  </a:solidFill>
                  <a:latin typeface="DM Sans"/>
                  <a:ea typeface="DM Sans"/>
                  <a:cs typeface="DM Sans"/>
                  <a:sym typeface="DM Sans"/>
                </a:rPr>
                <a:t>Educational Content</a:t>
              </a:r>
            </a:p>
            <a:p>
              <a:pPr algn="l" marL="993138" indent="-331046" lvl="2">
                <a:lnSpc>
                  <a:spcPts val="3679"/>
                </a:lnSpc>
                <a:buFont typeface="Arial"/>
                <a:buChar char="⚬"/>
              </a:pPr>
              <a:r>
                <a:rPr lang="en-US" sz="2299">
                  <a:solidFill>
                    <a:srgbClr val="000000"/>
                  </a:solidFill>
                  <a:latin typeface="DM Sans"/>
                  <a:ea typeface="DM Sans"/>
                  <a:cs typeface="DM Sans"/>
                  <a:sym typeface="DM Sans"/>
                </a:rPr>
                <a:t>Real-world uses &amp; why</a:t>
              </a:r>
            </a:p>
            <a:p>
              <a:pPr algn="l" marL="993138" indent="-331046" lvl="2">
                <a:lnSpc>
                  <a:spcPts val="3679"/>
                </a:lnSpc>
                <a:buFont typeface="Arial"/>
                <a:buChar char="⚬"/>
              </a:pPr>
              <a:r>
                <a:rPr lang="en-US" sz="2299">
                  <a:solidFill>
                    <a:srgbClr val="000000"/>
                  </a:solidFill>
                  <a:latin typeface="DM Sans"/>
                  <a:ea typeface="DM Sans"/>
                  <a:cs typeface="DM Sans"/>
                  <a:sym typeface="DM Sans"/>
                </a:rPr>
                <a:t>Material Properties</a:t>
              </a:r>
            </a:p>
            <a:p>
              <a:pPr algn="l" marL="496569" indent="-248284" lvl="1">
                <a:lnSpc>
                  <a:spcPts val="3679"/>
                </a:lnSpc>
                <a:buFont typeface="Arial"/>
                <a:buChar char="•"/>
              </a:pPr>
              <a:r>
                <a:rPr lang="en-US" sz="2299">
                  <a:solidFill>
                    <a:srgbClr val="000000"/>
                  </a:solidFill>
                  <a:latin typeface="DM Sans"/>
                  <a:ea typeface="DM Sans"/>
                  <a:cs typeface="DM Sans"/>
                  <a:sym typeface="DM Sans"/>
                </a:rPr>
                <a:t>Sustianability</a:t>
              </a:r>
            </a:p>
            <a:p>
              <a:pPr algn="l" marL="496569" indent="-248284" lvl="1">
                <a:lnSpc>
                  <a:spcPts val="3679"/>
                </a:lnSpc>
                <a:buFont typeface="Arial"/>
                <a:buChar char="•"/>
              </a:pPr>
              <a:r>
                <a:rPr lang="en-US" sz="2299">
                  <a:solidFill>
                    <a:srgbClr val="000000"/>
                  </a:solidFill>
                  <a:latin typeface="DM Sans"/>
                  <a:ea typeface="DM Sans"/>
                  <a:cs typeface="DM Sans"/>
                  <a:sym typeface="DM Sans"/>
                </a:rPr>
                <a:t>Manufacturers</a:t>
              </a:r>
            </a:p>
          </p:txBody>
        </p:sp>
      </p:grpSp>
      <p:grpSp>
        <p:nvGrpSpPr>
          <p:cNvPr name="Group 13" id="13"/>
          <p:cNvGrpSpPr/>
          <p:nvPr/>
        </p:nvGrpSpPr>
        <p:grpSpPr>
          <a:xfrm rot="0">
            <a:off x="12304490" y="1475741"/>
            <a:ext cx="5983510" cy="6603077"/>
            <a:chOff x="0" y="0"/>
            <a:chExt cx="7978014" cy="8804103"/>
          </a:xfrm>
        </p:grpSpPr>
        <p:sp>
          <p:nvSpPr>
            <p:cNvPr name="TextBox 14" id="14"/>
            <p:cNvSpPr txBox="true"/>
            <p:nvPr/>
          </p:nvSpPr>
          <p:spPr>
            <a:xfrm rot="0">
              <a:off x="0" y="-190500"/>
              <a:ext cx="5474139" cy="2214033"/>
            </a:xfrm>
            <a:prstGeom prst="rect">
              <a:avLst/>
            </a:prstGeom>
          </p:spPr>
          <p:txBody>
            <a:bodyPr anchor="t" rtlCol="false" tIns="0" lIns="0" bIns="0" rIns="0">
              <a:spAutoFit/>
            </a:bodyPr>
            <a:lstStyle/>
            <a:p>
              <a:pPr algn="just">
                <a:lnSpc>
                  <a:spcPts val="13999"/>
                </a:lnSpc>
              </a:pPr>
              <a:r>
                <a:rPr lang="en-US" sz="9999" spc="499">
                  <a:solidFill>
                    <a:srgbClr val="57541B"/>
                  </a:solidFill>
                  <a:latin typeface="DM Sans"/>
                  <a:ea typeface="DM Sans"/>
                  <a:cs typeface="DM Sans"/>
                  <a:sym typeface="DM Sans"/>
                </a:rPr>
                <a:t>02</a:t>
              </a:r>
            </a:p>
          </p:txBody>
        </p:sp>
        <p:sp>
          <p:nvSpPr>
            <p:cNvPr name="TextBox 15" id="15"/>
            <p:cNvSpPr txBox="true"/>
            <p:nvPr/>
          </p:nvSpPr>
          <p:spPr>
            <a:xfrm rot="0">
              <a:off x="0" y="1981862"/>
              <a:ext cx="7978014" cy="503131"/>
            </a:xfrm>
            <a:prstGeom prst="rect">
              <a:avLst/>
            </a:prstGeom>
          </p:spPr>
          <p:txBody>
            <a:bodyPr anchor="t" rtlCol="false" tIns="0" lIns="0" bIns="0" rIns="0">
              <a:spAutoFit/>
            </a:bodyPr>
            <a:lstStyle/>
            <a:p>
              <a:pPr algn="l">
                <a:lnSpc>
                  <a:spcPts val="3220"/>
                </a:lnSpc>
              </a:pPr>
              <a:r>
                <a:rPr lang="en-US" sz="2300" spc="-46" b="true">
                  <a:solidFill>
                    <a:srgbClr val="000000"/>
                  </a:solidFill>
                  <a:latin typeface="DM Sans Bold"/>
                  <a:ea typeface="DM Sans Bold"/>
                  <a:cs typeface="DM Sans Bold"/>
                  <a:sym typeface="DM Sans Bold"/>
                </a:rPr>
                <a:t>Non-Fuctional</a:t>
              </a:r>
            </a:p>
          </p:txBody>
        </p:sp>
        <p:sp>
          <p:nvSpPr>
            <p:cNvPr name="TextBox 16" id="16"/>
            <p:cNvSpPr txBox="true"/>
            <p:nvPr/>
          </p:nvSpPr>
          <p:spPr>
            <a:xfrm rot="0">
              <a:off x="0" y="2651164"/>
              <a:ext cx="7978014" cy="6152939"/>
            </a:xfrm>
            <a:prstGeom prst="rect">
              <a:avLst/>
            </a:prstGeom>
          </p:spPr>
          <p:txBody>
            <a:bodyPr anchor="t" rtlCol="false" tIns="0" lIns="0" bIns="0" rIns="0">
              <a:spAutoFit/>
            </a:bodyPr>
            <a:lstStyle/>
            <a:p>
              <a:pPr algn="l" marL="496569" indent="-248284" lvl="1">
                <a:lnSpc>
                  <a:spcPts val="3679"/>
                </a:lnSpc>
                <a:buFont typeface="Arial"/>
                <a:buChar char="•"/>
              </a:pPr>
              <a:r>
                <a:rPr lang="en-US" sz="2299">
                  <a:solidFill>
                    <a:srgbClr val="000000"/>
                  </a:solidFill>
                  <a:latin typeface="DM Sans"/>
                  <a:ea typeface="DM Sans"/>
                  <a:cs typeface="DM Sans"/>
                  <a:sym typeface="DM Sans"/>
                </a:rPr>
                <a:t>The interface should be intuitive and easy to navigate(the simpler the better)</a:t>
              </a:r>
            </a:p>
            <a:p>
              <a:pPr algn="l" marL="496569" indent="-248284" lvl="1">
                <a:lnSpc>
                  <a:spcPts val="3679"/>
                </a:lnSpc>
                <a:buFont typeface="Arial"/>
                <a:buChar char="•"/>
              </a:pPr>
              <a:r>
                <a:rPr lang="en-US" sz="2299">
                  <a:solidFill>
                    <a:srgbClr val="000000"/>
                  </a:solidFill>
                  <a:latin typeface="DM Sans"/>
                  <a:ea typeface="DM Sans"/>
                  <a:cs typeface="DM Sans"/>
                  <a:sym typeface="DM Sans"/>
                </a:rPr>
                <a:t>Make it engaging and interactive(Having a logo, a homepage with a video, and even an about us page are things that set the score for making this website inetresting</a:t>
              </a:r>
            </a:p>
            <a:p>
              <a:pPr algn="l" marL="496569" indent="-248284" lvl="1">
                <a:lnSpc>
                  <a:spcPts val="3679"/>
                </a:lnSpc>
                <a:buFont typeface="Arial"/>
                <a:buChar char="•"/>
              </a:pPr>
              <a:r>
                <a:rPr lang="en-US" sz="2299">
                  <a:solidFill>
                    <a:srgbClr val="000000"/>
                  </a:solidFill>
                  <a:latin typeface="DM Sans"/>
                  <a:ea typeface="DM Sans"/>
                  <a:cs typeface="DM Sans"/>
                  <a:sym typeface="DM Sans"/>
                </a:rPr>
                <a:t>The website should be scalable, allowing for future growth as more materials are added.</a:t>
              </a:r>
            </a:p>
          </p:txBody>
        </p:sp>
      </p:grpSp>
      <p:sp>
        <p:nvSpPr>
          <p:cNvPr name="TextBox 17" id="17"/>
          <p:cNvSpPr txBox="true"/>
          <p:nvPr/>
        </p:nvSpPr>
        <p:spPr>
          <a:xfrm rot="0">
            <a:off x="6812475" y="2884900"/>
            <a:ext cx="3483084" cy="600219"/>
          </a:xfrm>
          <a:prstGeom prst="rect">
            <a:avLst/>
          </a:prstGeom>
        </p:spPr>
        <p:txBody>
          <a:bodyPr anchor="t" rtlCol="false" tIns="0" lIns="0" bIns="0" rIns="0">
            <a:spAutoFit/>
          </a:bodyPr>
          <a:lstStyle/>
          <a:p>
            <a:pPr algn="l">
              <a:lnSpc>
                <a:spcPts val="4614"/>
              </a:lnSpc>
            </a:pPr>
            <a:r>
              <a:rPr lang="en-US" sz="4194" spc="-209" b="true">
                <a:solidFill>
                  <a:srgbClr val="000000"/>
                </a:solidFill>
                <a:latin typeface="DM Sans Bold"/>
                <a:ea typeface="DM Sans Bold"/>
                <a:cs typeface="DM Sans Bold"/>
                <a:sym typeface="DM Sans Bold"/>
              </a:rPr>
              <a:t> Requirements</a:t>
            </a:r>
          </a:p>
        </p:txBody>
      </p:sp>
      <p:grpSp>
        <p:nvGrpSpPr>
          <p:cNvPr name="Group 18" id="18"/>
          <p:cNvGrpSpPr/>
          <p:nvPr/>
        </p:nvGrpSpPr>
        <p:grpSpPr>
          <a:xfrm rot="0">
            <a:off x="-854183" y="7471652"/>
            <a:ext cx="18816400" cy="2616877"/>
            <a:chOff x="0" y="0"/>
            <a:chExt cx="25088534" cy="3489170"/>
          </a:xfrm>
        </p:grpSpPr>
        <p:sp>
          <p:nvSpPr>
            <p:cNvPr name="TextBox 19" id="19"/>
            <p:cNvSpPr txBox="true"/>
            <p:nvPr/>
          </p:nvSpPr>
          <p:spPr>
            <a:xfrm rot="0">
              <a:off x="0" y="-57150"/>
              <a:ext cx="25088534" cy="665666"/>
            </a:xfrm>
            <a:prstGeom prst="rect">
              <a:avLst/>
            </a:prstGeom>
          </p:spPr>
          <p:txBody>
            <a:bodyPr anchor="t" rtlCol="false" tIns="0" lIns="0" bIns="0" rIns="0">
              <a:spAutoFit/>
            </a:bodyPr>
            <a:lstStyle/>
            <a:p>
              <a:pPr algn="ctr">
                <a:lnSpc>
                  <a:spcPts val="4244"/>
                </a:lnSpc>
              </a:pPr>
              <a:r>
                <a:rPr lang="en-US" b="true" sz="3032" spc="-60">
                  <a:solidFill>
                    <a:srgbClr val="323012">
                      <a:alpha val="73725"/>
                    </a:srgbClr>
                  </a:solidFill>
                  <a:latin typeface="DM Sans Bold"/>
                  <a:ea typeface="DM Sans Bold"/>
                  <a:cs typeface="DM Sans Bold"/>
                  <a:sym typeface="DM Sans Bold"/>
                </a:rPr>
                <a:t>Conlusion</a:t>
              </a:r>
            </a:p>
          </p:txBody>
        </p:sp>
        <p:sp>
          <p:nvSpPr>
            <p:cNvPr name="TextBox 20" id="20"/>
            <p:cNvSpPr txBox="true"/>
            <p:nvPr/>
          </p:nvSpPr>
          <p:spPr>
            <a:xfrm rot="0">
              <a:off x="2074513" y="923310"/>
              <a:ext cx="20939508" cy="2565860"/>
            </a:xfrm>
            <a:prstGeom prst="rect">
              <a:avLst/>
            </a:prstGeom>
          </p:spPr>
          <p:txBody>
            <a:bodyPr anchor="t" rtlCol="false" tIns="0" lIns="0" bIns="0" rIns="0">
              <a:spAutoFit/>
            </a:bodyPr>
            <a:lstStyle/>
            <a:p>
              <a:pPr algn="ctr">
                <a:lnSpc>
                  <a:spcPts val="2605"/>
                </a:lnSpc>
              </a:pPr>
              <a:r>
                <a:rPr lang="en-US" sz="1861">
                  <a:solidFill>
                    <a:srgbClr val="000000"/>
                  </a:solidFill>
                  <a:latin typeface="DM Sans"/>
                  <a:ea typeface="DM Sans"/>
                  <a:cs typeface="DM Sans"/>
                  <a:sym typeface="DM Sans"/>
                </a:rPr>
                <a:t>To build this, we concluded that the website would need to have certain functionalities to make it appealing and exceptionally useful to students like us without much prior knowledge of materials. Conclusions like “If it were going to be a website it should have a search bar for materials” and “It should have materials categorised by level of expertise, not everyone might be an expert, but people may feel they are more familiar with certain materials, thus there are categories on our website ” “The goal is to have a website that can educate early minds like us students”. ”The website must include images of materials, and write about their applications, properties and the emerging concern of sustainability, without forgetting Manufacturers of various materials </a:t>
              </a:r>
            </a:p>
          </p:txBody>
        </p:sp>
      </p:grpSp>
      <p:sp>
        <p:nvSpPr>
          <p:cNvPr name="AutoShape 21" id="21"/>
          <p:cNvSpPr/>
          <p:nvPr/>
        </p:nvSpPr>
        <p:spPr>
          <a:xfrm flipH="true">
            <a:off x="10926177" y="3718440"/>
            <a:ext cx="1639016" cy="892200"/>
          </a:xfrm>
          <a:prstGeom prst="line">
            <a:avLst/>
          </a:prstGeom>
          <a:ln cap="flat" w="38100">
            <a:solidFill>
              <a:srgbClr val="85801A"/>
            </a:solidFill>
            <a:prstDash val="lgDash"/>
            <a:headEnd type="none" len="sm" w="sm"/>
            <a:tailEnd type="arrow" len="sm" w="med"/>
          </a:ln>
        </p:spPr>
      </p:sp>
      <p:sp>
        <p:nvSpPr>
          <p:cNvPr name="AutoShape 22" id="22"/>
          <p:cNvSpPr/>
          <p:nvPr/>
        </p:nvSpPr>
        <p:spPr>
          <a:xfrm>
            <a:off x="2501798" y="3947133"/>
            <a:ext cx="2289560" cy="444979"/>
          </a:xfrm>
          <a:prstGeom prst="line">
            <a:avLst/>
          </a:prstGeom>
          <a:ln cap="flat" w="38100">
            <a:solidFill>
              <a:srgbClr val="85801A"/>
            </a:solidFill>
            <a:prstDash val="lgDash"/>
            <a:headEnd type="oval" len="lg" w="lg"/>
            <a:tailEnd type="arrow" len="sm" w="med"/>
          </a:ln>
        </p:spPr>
      </p:sp>
      <p:sp>
        <p:nvSpPr>
          <p:cNvPr name="AutoShape 23" id="23"/>
          <p:cNvSpPr/>
          <p:nvPr/>
        </p:nvSpPr>
        <p:spPr>
          <a:xfrm>
            <a:off x="3123747" y="4989104"/>
            <a:ext cx="2289560" cy="444979"/>
          </a:xfrm>
          <a:prstGeom prst="line">
            <a:avLst/>
          </a:prstGeom>
          <a:ln cap="flat" w="38100">
            <a:solidFill>
              <a:srgbClr val="85801A"/>
            </a:solidFill>
            <a:prstDash val="lgDash"/>
            <a:headEnd type="oval" len="lg" w="lg"/>
            <a:tailEnd type="arrow" len="sm" w="med"/>
          </a:ln>
        </p:spPr>
      </p:sp>
      <p:sp>
        <p:nvSpPr>
          <p:cNvPr name="AutoShape 24" id="24"/>
          <p:cNvSpPr/>
          <p:nvPr/>
        </p:nvSpPr>
        <p:spPr>
          <a:xfrm flipV="true">
            <a:off x="2941448" y="6455106"/>
            <a:ext cx="2665622" cy="1247299"/>
          </a:xfrm>
          <a:prstGeom prst="line">
            <a:avLst/>
          </a:prstGeom>
          <a:ln cap="flat" w="38100">
            <a:solidFill>
              <a:srgbClr val="85801A"/>
            </a:solidFill>
            <a:prstDash val="lgDash"/>
            <a:headEnd type="oval" len="lg" w="lg"/>
            <a:tailEnd type="arrow" len="sm" w="med"/>
          </a:ln>
        </p:spPr>
      </p:sp>
      <p:sp>
        <p:nvSpPr>
          <p:cNvPr name="AutoShape 25" id="25"/>
          <p:cNvSpPr/>
          <p:nvPr/>
        </p:nvSpPr>
        <p:spPr>
          <a:xfrm flipV="true">
            <a:off x="3693571" y="5715103"/>
            <a:ext cx="1406020" cy="160091"/>
          </a:xfrm>
          <a:prstGeom prst="line">
            <a:avLst/>
          </a:prstGeom>
          <a:ln cap="flat" w="38100">
            <a:solidFill>
              <a:srgbClr val="85801A"/>
            </a:solidFill>
            <a:prstDash val="lgDash"/>
            <a:headEnd type="oval" len="lg" w="lg"/>
            <a:tailEnd type="arrow" len="sm" w="med"/>
          </a:ln>
        </p:spPr>
      </p:sp>
      <p:sp>
        <p:nvSpPr>
          <p:cNvPr name="AutoShape 26" id="26"/>
          <p:cNvSpPr/>
          <p:nvPr/>
        </p:nvSpPr>
        <p:spPr>
          <a:xfrm flipH="true">
            <a:off x="11620377" y="4610640"/>
            <a:ext cx="1060595" cy="373084"/>
          </a:xfrm>
          <a:prstGeom prst="line">
            <a:avLst/>
          </a:prstGeom>
          <a:ln cap="flat" w="38100">
            <a:solidFill>
              <a:srgbClr val="85801A"/>
            </a:solidFill>
            <a:prstDash val="lgDash"/>
            <a:headEnd type="oval" len="lg" w="lg"/>
            <a:tailEnd type="arrow" len="sm" w="med"/>
          </a:ln>
        </p:spPr>
      </p:sp>
      <p:sp>
        <p:nvSpPr>
          <p:cNvPr name="AutoShape 27" id="27"/>
          <p:cNvSpPr/>
          <p:nvPr/>
        </p:nvSpPr>
        <p:spPr>
          <a:xfrm flipH="true" flipV="true">
            <a:off x="11764450" y="6214183"/>
            <a:ext cx="916522" cy="795406"/>
          </a:xfrm>
          <a:prstGeom prst="line">
            <a:avLst/>
          </a:prstGeom>
          <a:ln cap="flat" w="38100">
            <a:solidFill>
              <a:srgbClr val="85801A"/>
            </a:solidFill>
            <a:prstDash val="lgDash"/>
            <a:headEnd type="oval" len="lg" w="lg"/>
            <a:tailEnd type="arrow" len="sm" w="med"/>
          </a:ln>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4331717" y="3285108"/>
            <a:ext cx="9624565" cy="3716784"/>
            <a:chOff x="0" y="0"/>
            <a:chExt cx="12832753" cy="4955711"/>
          </a:xfrm>
        </p:grpSpPr>
        <p:sp>
          <p:nvSpPr>
            <p:cNvPr name="TextBox 5" id="5"/>
            <p:cNvSpPr txBox="true"/>
            <p:nvPr/>
          </p:nvSpPr>
          <p:spPr>
            <a:xfrm rot="0">
              <a:off x="0" y="457200"/>
              <a:ext cx="12832753" cy="4498511"/>
            </a:xfrm>
            <a:prstGeom prst="rect">
              <a:avLst/>
            </a:prstGeom>
          </p:spPr>
          <p:txBody>
            <a:bodyPr anchor="t" rtlCol="false" tIns="0" lIns="0" bIns="0" rIns="0">
              <a:spAutoFit/>
            </a:bodyPr>
            <a:lstStyle/>
            <a:p>
              <a:pPr algn="ctr" marL="0" indent="0" lvl="0">
                <a:lnSpc>
                  <a:spcPts val="24416"/>
                </a:lnSpc>
              </a:pPr>
              <a:r>
                <a:rPr lang="en-US" sz="24416" spc="-488">
                  <a:solidFill>
                    <a:srgbClr val="57541B">
                      <a:alpha val="80784"/>
                    </a:srgbClr>
                  </a:solidFill>
                  <a:latin typeface="Tomorrow"/>
                  <a:ea typeface="Tomorrow"/>
                  <a:cs typeface="Tomorrow"/>
                  <a:sym typeface="Tomorrow"/>
                </a:rPr>
                <a:t>4CADs</a:t>
              </a:r>
            </a:p>
          </p:txBody>
        </p:sp>
        <p:sp>
          <p:nvSpPr>
            <p:cNvPr name="TextBox 6" id="6"/>
            <p:cNvSpPr txBox="true"/>
            <p:nvPr/>
          </p:nvSpPr>
          <p:spPr>
            <a:xfrm rot="5400000">
              <a:off x="1483332" y="3550138"/>
              <a:ext cx="1437021" cy="507319"/>
            </a:xfrm>
            <a:prstGeom prst="rect">
              <a:avLst/>
            </a:prstGeom>
          </p:spPr>
          <p:txBody>
            <a:bodyPr anchor="t" rtlCol="false" tIns="0" lIns="0" bIns="0" rIns="0">
              <a:spAutoFit/>
            </a:bodyPr>
            <a:lstStyle/>
            <a:p>
              <a:pPr algn="ctr" marL="0" indent="0" lvl="0">
                <a:lnSpc>
                  <a:spcPts val="2734"/>
                </a:lnSpc>
              </a:pPr>
              <a:r>
                <a:rPr lang="en-US" sz="2734" spc="-54">
                  <a:solidFill>
                    <a:srgbClr val="57541B">
                      <a:alpha val="49804"/>
                    </a:srgbClr>
                  </a:solidFill>
                  <a:latin typeface="Tomorrow"/>
                  <a:ea typeface="Tomorrow"/>
                  <a:cs typeface="Tomorrow"/>
                  <a:sym typeface="Tomorrow"/>
                </a:rPr>
                <a:t>for</a:t>
              </a:r>
            </a:p>
          </p:txBody>
        </p:sp>
      </p:grpSp>
      <p:sp>
        <p:nvSpPr>
          <p:cNvPr name="Freeform 7" id="7"/>
          <p:cNvSpPr/>
          <p:nvPr/>
        </p:nvSpPr>
        <p:spPr>
          <a:xfrm flipH="false" flipV="false" rot="0">
            <a:off x="13956283" y="2549324"/>
            <a:ext cx="1208467" cy="1132938"/>
          </a:xfrm>
          <a:custGeom>
            <a:avLst/>
            <a:gdLst/>
            <a:ahLst/>
            <a:cxnLst/>
            <a:rect r="r" b="b" t="t" l="l"/>
            <a:pathLst>
              <a:path h="1132938" w="1208467">
                <a:moveTo>
                  <a:pt x="0" y="0"/>
                </a:moveTo>
                <a:lnTo>
                  <a:pt x="1208466" y="0"/>
                </a:lnTo>
                <a:lnTo>
                  <a:pt x="1208466" y="1132938"/>
                </a:lnTo>
                <a:lnTo>
                  <a:pt x="0" y="1132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307449" y="2369071"/>
            <a:ext cx="1574118" cy="1493444"/>
          </a:xfrm>
          <a:custGeom>
            <a:avLst/>
            <a:gdLst/>
            <a:ahLst/>
            <a:cxnLst/>
            <a:rect r="r" b="b" t="t" l="l"/>
            <a:pathLst>
              <a:path h="1493444" w="1574118">
                <a:moveTo>
                  <a:pt x="0" y="0"/>
                </a:moveTo>
                <a:lnTo>
                  <a:pt x="1574118" y="0"/>
                </a:lnTo>
                <a:lnTo>
                  <a:pt x="1574118" y="1493444"/>
                </a:lnTo>
                <a:lnTo>
                  <a:pt x="0" y="14934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307449" y="6348328"/>
            <a:ext cx="1961918" cy="1307128"/>
          </a:xfrm>
          <a:custGeom>
            <a:avLst/>
            <a:gdLst/>
            <a:ahLst/>
            <a:cxnLst/>
            <a:rect r="r" b="b" t="t" l="l"/>
            <a:pathLst>
              <a:path h="1307128" w="1961918">
                <a:moveTo>
                  <a:pt x="0" y="0"/>
                </a:moveTo>
                <a:lnTo>
                  <a:pt x="1961918" y="0"/>
                </a:lnTo>
                <a:lnTo>
                  <a:pt x="1961918" y="1307128"/>
                </a:lnTo>
                <a:lnTo>
                  <a:pt x="0" y="1307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956283" y="6504314"/>
            <a:ext cx="1845517" cy="1151141"/>
          </a:xfrm>
          <a:custGeom>
            <a:avLst/>
            <a:gdLst/>
            <a:ahLst/>
            <a:cxnLst/>
            <a:rect r="r" b="b" t="t" l="l"/>
            <a:pathLst>
              <a:path h="1151141" w="1845517">
                <a:moveTo>
                  <a:pt x="0" y="0"/>
                </a:moveTo>
                <a:lnTo>
                  <a:pt x="1845517" y="0"/>
                </a:lnTo>
                <a:lnTo>
                  <a:pt x="1845517" y="1151142"/>
                </a:lnTo>
                <a:lnTo>
                  <a:pt x="0" y="11511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028700" y="904875"/>
            <a:ext cx="7049343" cy="1149350"/>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Work input</a:t>
            </a:r>
          </a:p>
        </p:txBody>
      </p:sp>
      <p:sp>
        <p:nvSpPr>
          <p:cNvPr name="TextBox 12" id="12"/>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grpSp>
        <p:nvGrpSpPr>
          <p:cNvPr name="Group 13" id="13"/>
          <p:cNvGrpSpPr/>
          <p:nvPr/>
        </p:nvGrpSpPr>
        <p:grpSpPr>
          <a:xfrm rot="0">
            <a:off x="-382398" y="7503753"/>
            <a:ext cx="18816400" cy="2116497"/>
            <a:chOff x="0" y="0"/>
            <a:chExt cx="25088534" cy="2821997"/>
          </a:xfrm>
        </p:grpSpPr>
        <p:sp>
          <p:nvSpPr>
            <p:cNvPr name="TextBox 14" id="14"/>
            <p:cNvSpPr txBox="true"/>
            <p:nvPr/>
          </p:nvSpPr>
          <p:spPr>
            <a:xfrm rot="0">
              <a:off x="0" y="-57150"/>
              <a:ext cx="25088534" cy="665666"/>
            </a:xfrm>
            <a:prstGeom prst="rect">
              <a:avLst/>
            </a:prstGeom>
          </p:spPr>
          <p:txBody>
            <a:bodyPr anchor="t" rtlCol="false" tIns="0" lIns="0" bIns="0" rIns="0">
              <a:spAutoFit/>
            </a:bodyPr>
            <a:lstStyle/>
            <a:p>
              <a:pPr algn="ctr">
                <a:lnSpc>
                  <a:spcPts val="4244"/>
                </a:lnSpc>
              </a:pPr>
              <a:r>
                <a:rPr lang="en-US" b="true" sz="3032" spc="-60">
                  <a:solidFill>
                    <a:srgbClr val="323012">
                      <a:alpha val="73725"/>
                    </a:srgbClr>
                  </a:solidFill>
                  <a:latin typeface="DM Sans Bold"/>
                  <a:ea typeface="DM Sans Bold"/>
                  <a:cs typeface="DM Sans Bold"/>
                  <a:sym typeface="DM Sans Bold"/>
                </a:rPr>
                <a:t>Methods</a:t>
              </a:r>
            </a:p>
          </p:txBody>
        </p:sp>
        <p:sp>
          <p:nvSpPr>
            <p:cNvPr name="TextBox 15" id="15"/>
            <p:cNvSpPr txBox="true"/>
            <p:nvPr/>
          </p:nvSpPr>
          <p:spPr>
            <a:xfrm rot="0">
              <a:off x="2074513" y="923310"/>
              <a:ext cx="20939508" cy="1898687"/>
            </a:xfrm>
            <a:prstGeom prst="rect">
              <a:avLst/>
            </a:prstGeom>
          </p:spPr>
          <p:txBody>
            <a:bodyPr anchor="t" rtlCol="false" tIns="0" lIns="0" bIns="0" rIns="0">
              <a:spAutoFit/>
            </a:bodyPr>
            <a:lstStyle/>
            <a:p>
              <a:pPr algn="ctr">
                <a:lnSpc>
                  <a:spcPts val="2885"/>
                </a:lnSpc>
              </a:pPr>
              <a:r>
                <a:rPr lang="en-US" sz="2061">
                  <a:solidFill>
                    <a:srgbClr val="000000"/>
                  </a:solidFill>
                  <a:latin typeface="DM Sans"/>
                  <a:ea typeface="DM Sans"/>
                  <a:cs typeface="DM Sans"/>
                  <a:sym typeface="DM Sans"/>
                </a:rPr>
                <a:t>To accomplish our requirements, we strategically planned our methods and approach. We scheduled times individually and collectively to both develop the website and talk about our development such as things done so far, things in progress, and things still to begin. Overall our progress has been both individual work, collaborative meetings, and a messaging correspondence towards the development of 4CADs</a:t>
              </a:r>
            </a:p>
          </p:txBody>
        </p:sp>
      </p:grpSp>
      <p:sp>
        <p:nvSpPr>
          <p:cNvPr name="AutoShape 16" id="16"/>
          <p:cNvSpPr/>
          <p:nvPr/>
        </p:nvSpPr>
        <p:spPr>
          <a:xfrm>
            <a:off x="3700862" y="3115793"/>
            <a:ext cx="1326054" cy="746722"/>
          </a:xfrm>
          <a:prstGeom prst="line">
            <a:avLst/>
          </a:prstGeom>
          <a:ln cap="flat" w="38100">
            <a:solidFill>
              <a:srgbClr val="323012"/>
            </a:solidFill>
            <a:prstDash val="lgDash"/>
            <a:headEnd type="none" len="sm" w="sm"/>
            <a:tailEnd type="arrow" len="sm" w="med"/>
          </a:ln>
        </p:spPr>
      </p:sp>
      <p:sp>
        <p:nvSpPr>
          <p:cNvPr name="AutoShape 17" id="17"/>
          <p:cNvSpPr/>
          <p:nvPr/>
        </p:nvSpPr>
        <p:spPr>
          <a:xfrm flipV="true">
            <a:off x="4278715" y="6158248"/>
            <a:ext cx="748202" cy="733887"/>
          </a:xfrm>
          <a:prstGeom prst="line">
            <a:avLst/>
          </a:prstGeom>
          <a:ln cap="flat" w="38100">
            <a:solidFill>
              <a:srgbClr val="323012"/>
            </a:solidFill>
            <a:prstDash val="lgDash"/>
            <a:headEnd type="none" len="sm" w="sm"/>
            <a:tailEnd type="arrow" len="sm" w="med"/>
          </a:ln>
        </p:spPr>
      </p:sp>
      <p:sp>
        <p:nvSpPr>
          <p:cNvPr name="AutoShape 18" id="18"/>
          <p:cNvSpPr/>
          <p:nvPr/>
        </p:nvSpPr>
        <p:spPr>
          <a:xfrm flipH="true">
            <a:off x="13416584" y="3639408"/>
            <a:ext cx="582552" cy="691674"/>
          </a:xfrm>
          <a:prstGeom prst="line">
            <a:avLst/>
          </a:prstGeom>
          <a:ln cap="flat" w="38100">
            <a:solidFill>
              <a:srgbClr val="323012"/>
            </a:solidFill>
            <a:prstDash val="lgDash"/>
            <a:headEnd type="none" len="sm" w="sm"/>
            <a:tailEnd type="arrow" len="sm" w="med"/>
          </a:ln>
        </p:spPr>
      </p:sp>
      <p:sp>
        <p:nvSpPr>
          <p:cNvPr name="AutoShape 19" id="19"/>
          <p:cNvSpPr/>
          <p:nvPr/>
        </p:nvSpPr>
        <p:spPr>
          <a:xfrm flipH="true" flipV="true">
            <a:off x="13416584" y="6348328"/>
            <a:ext cx="582552" cy="510968"/>
          </a:xfrm>
          <a:prstGeom prst="line">
            <a:avLst/>
          </a:prstGeom>
          <a:ln cap="flat" w="38100">
            <a:solidFill>
              <a:srgbClr val="323012"/>
            </a:solidFill>
            <a:prstDash val="lgDash"/>
            <a:headEnd type="none" len="sm" w="sm"/>
            <a:tailEnd type="arrow" len="sm" w="med"/>
          </a:ln>
        </p:spPr>
      </p:sp>
    </p:spTree>
  </p:cSld>
  <p:clrMapOvr>
    <a:masterClrMapping/>
  </p:clrMapOvr>
  <p:transition spd="med">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7133352" y="2788306"/>
            <a:ext cx="366649" cy="366649"/>
            <a:chOff x="0" y="0"/>
            <a:chExt cx="96566" cy="96566"/>
          </a:xfrm>
        </p:grpSpPr>
        <p:sp>
          <p:nvSpPr>
            <p:cNvPr name="Freeform 5" id="5"/>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6" id="6"/>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7" id="7"/>
          <p:cNvGrpSpPr/>
          <p:nvPr/>
        </p:nvGrpSpPr>
        <p:grpSpPr>
          <a:xfrm rot="0">
            <a:off x="7133352" y="3270686"/>
            <a:ext cx="366649" cy="366649"/>
            <a:chOff x="0" y="0"/>
            <a:chExt cx="96566" cy="96566"/>
          </a:xfrm>
        </p:grpSpPr>
        <p:sp>
          <p:nvSpPr>
            <p:cNvPr name="Freeform 8" id="8"/>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9" id="9"/>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10" id="10"/>
          <p:cNvGrpSpPr/>
          <p:nvPr/>
        </p:nvGrpSpPr>
        <p:grpSpPr>
          <a:xfrm rot="0">
            <a:off x="7133352" y="3755533"/>
            <a:ext cx="366649" cy="366649"/>
            <a:chOff x="0" y="0"/>
            <a:chExt cx="96566" cy="96566"/>
          </a:xfrm>
        </p:grpSpPr>
        <p:sp>
          <p:nvSpPr>
            <p:cNvPr name="Freeform 11" id="11"/>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2" id="12"/>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3" id="13"/>
          <p:cNvSpPr/>
          <p:nvPr/>
        </p:nvSpPr>
        <p:spPr>
          <a:xfrm>
            <a:off x="7794136" y="3135906"/>
            <a:ext cx="9226332" cy="19050"/>
          </a:xfrm>
          <a:prstGeom prst="line">
            <a:avLst/>
          </a:prstGeom>
          <a:ln cap="flat" w="38100">
            <a:solidFill>
              <a:srgbClr val="323012"/>
            </a:solidFill>
            <a:prstDash val="solid"/>
            <a:headEnd type="none" len="sm" w="sm"/>
            <a:tailEnd type="none" len="sm" w="sm"/>
          </a:ln>
        </p:spPr>
      </p:sp>
      <p:sp>
        <p:nvSpPr>
          <p:cNvPr name="AutoShape 14" id="14"/>
          <p:cNvSpPr/>
          <p:nvPr/>
        </p:nvSpPr>
        <p:spPr>
          <a:xfrm flipV="true">
            <a:off x="7794136" y="3618285"/>
            <a:ext cx="3833336" cy="0"/>
          </a:xfrm>
          <a:prstGeom prst="line">
            <a:avLst/>
          </a:prstGeom>
          <a:ln cap="flat" w="38100">
            <a:solidFill>
              <a:srgbClr val="323012"/>
            </a:solidFill>
            <a:prstDash val="solid"/>
            <a:headEnd type="none" len="sm" w="sm"/>
            <a:tailEnd type="none" len="sm" w="sm"/>
          </a:ln>
        </p:spPr>
      </p:sp>
      <p:sp>
        <p:nvSpPr>
          <p:cNvPr name="AutoShape 15" id="15"/>
          <p:cNvSpPr/>
          <p:nvPr/>
        </p:nvSpPr>
        <p:spPr>
          <a:xfrm>
            <a:off x="7794136" y="4122182"/>
            <a:ext cx="4952643" cy="0"/>
          </a:xfrm>
          <a:prstGeom prst="line">
            <a:avLst/>
          </a:prstGeom>
          <a:ln cap="flat" w="38100">
            <a:solidFill>
              <a:srgbClr val="323012"/>
            </a:solidFill>
            <a:prstDash val="solid"/>
            <a:headEnd type="none" len="sm" w="sm"/>
            <a:tailEnd type="none" len="sm" w="sm"/>
          </a:ln>
        </p:spPr>
      </p:sp>
      <p:grpSp>
        <p:nvGrpSpPr>
          <p:cNvPr name="Group 16" id="16"/>
          <p:cNvGrpSpPr/>
          <p:nvPr/>
        </p:nvGrpSpPr>
        <p:grpSpPr>
          <a:xfrm rot="0">
            <a:off x="7133352" y="4228505"/>
            <a:ext cx="366649" cy="366649"/>
            <a:chOff x="0" y="0"/>
            <a:chExt cx="96566" cy="96566"/>
          </a:xfrm>
        </p:grpSpPr>
        <p:sp>
          <p:nvSpPr>
            <p:cNvPr name="Freeform 17" id="17"/>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8" id="18"/>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9" id="19"/>
          <p:cNvSpPr/>
          <p:nvPr/>
        </p:nvSpPr>
        <p:spPr>
          <a:xfrm flipV="true">
            <a:off x="7794136" y="4576104"/>
            <a:ext cx="7436882" cy="0"/>
          </a:xfrm>
          <a:prstGeom prst="line">
            <a:avLst/>
          </a:prstGeom>
          <a:ln cap="flat" w="38100">
            <a:solidFill>
              <a:srgbClr val="323012"/>
            </a:solidFill>
            <a:prstDash val="solid"/>
            <a:headEnd type="none" len="sm" w="sm"/>
            <a:tailEnd type="none" len="sm" w="sm"/>
          </a:ln>
        </p:spPr>
      </p:sp>
      <p:sp>
        <p:nvSpPr>
          <p:cNvPr name="Freeform 20" id="20"/>
          <p:cNvSpPr/>
          <p:nvPr/>
        </p:nvSpPr>
        <p:spPr>
          <a:xfrm flipH="false" flipV="false" rot="0">
            <a:off x="7180745" y="2836146"/>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180745" y="3307052"/>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7197092" y="3837360"/>
            <a:ext cx="279213" cy="236982"/>
          </a:xfrm>
          <a:custGeom>
            <a:avLst/>
            <a:gdLst/>
            <a:ahLst/>
            <a:cxnLst/>
            <a:rect r="r" b="b" t="t" l="l"/>
            <a:pathLst>
              <a:path h="236982" w="279213">
                <a:moveTo>
                  <a:pt x="0" y="0"/>
                </a:moveTo>
                <a:lnTo>
                  <a:pt x="279213" y="0"/>
                </a:lnTo>
                <a:lnTo>
                  <a:pt x="279213" y="236982"/>
                </a:lnTo>
                <a:lnTo>
                  <a:pt x="0" y="236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180745" y="4294694"/>
            <a:ext cx="295561" cy="250857"/>
          </a:xfrm>
          <a:custGeom>
            <a:avLst/>
            <a:gdLst/>
            <a:ahLst/>
            <a:cxnLst/>
            <a:rect r="r" b="b" t="t" l="l"/>
            <a:pathLst>
              <a:path h="250857" w="295561">
                <a:moveTo>
                  <a:pt x="0" y="0"/>
                </a:moveTo>
                <a:lnTo>
                  <a:pt x="295560" y="0"/>
                </a:lnTo>
                <a:lnTo>
                  <a:pt x="295560" y="250857"/>
                </a:lnTo>
                <a:lnTo>
                  <a:pt x="0" y="250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1028700" y="2606095"/>
            <a:ext cx="5340768" cy="2062481"/>
            <a:chOff x="0" y="0"/>
            <a:chExt cx="7121024" cy="2749974"/>
          </a:xfrm>
        </p:grpSpPr>
        <p:sp>
          <p:nvSpPr>
            <p:cNvPr name="TextBox 25" id="25"/>
            <p:cNvSpPr txBox="true"/>
            <p:nvPr/>
          </p:nvSpPr>
          <p:spPr>
            <a:xfrm rot="0">
              <a:off x="0" y="257175"/>
              <a:ext cx="7121024" cy="2492799"/>
            </a:xfrm>
            <a:prstGeom prst="rect">
              <a:avLst/>
            </a:prstGeom>
          </p:spPr>
          <p:txBody>
            <a:bodyPr anchor="t" rtlCol="false" tIns="0" lIns="0" bIns="0" rIns="0">
              <a:spAutoFit/>
            </a:bodyPr>
            <a:lstStyle/>
            <a:p>
              <a:pPr algn="ctr" marL="0" indent="0" lvl="0">
                <a:lnSpc>
                  <a:spcPts val="13548"/>
                </a:lnSpc>
              </a:pPr>
              <a:r>
                <a:rPr lang="en-US" sz="13548" spc="-270">
                  <a:solidFill>
                    <a:srgbClr val="57541B">
                      <a:alpha val="78824"/>
                    </a:srgbClr>
                  </a:solidFill>
                  <a:latin typeface="Tomorrow"/>
                  <a:ea typeface="Tomorrow"/>
                  <a:cs typeface="Tomorrow"/>
                  <a:sym typeface="Tomorrow"/>
                </a:rPr>
                <a:t>4CADs</a:t>
              </a:r>
            </a:p>
          </p:txBody>
        </p:sp>
        <p:sp>
          <p:nvSpPr>
            <p:cNvPr name="TextBox 26" id="26"/>
            <p:cNvSpPr txBox="true"/>
            <p:nvPr/>
          </p:nvSpPr>
          <p:spPr>
            <a:xfrm rot="5400000">
              <a:off x="822042" y="1971082"/>
              <a:ext cx="797417" cy="279369"/>
            </a:xfrm>
            <a:prstGeom prst="rect">
              <a:avLst/>
            </a:prstGeom>
          </p:spPr>
          <p:txBody>
            <a:bodyPr anchor="t" rtlCol="false" tIns="0" lIns="0" bIns="0" rIns="0">
              <a:spAutoFit/>
            </a:bodyPr>
            <a:lstStyle/>
            <a:p>
              <a:pPr algn="ctr" marL="0" indent="0" lvl="0">
                <a:lnSpc>
                  <a:spcPts val="1517"/>
                </a:lnSpc>
              </a:pPr>
              <a:r>
                <a:rPr lang="en-US" sz="1517" spc="-30">
                  <a:solidFill>
                    <a:srgbClr val="57541B">
                      <a:alpha val="49804"/>
                    </a:srgbClr>
                  </a:solidFill>
                  <a:latin typeface="Tomorrow"/>
                  <a:ea typeface="Tomorrow"/>
                  <a:cs typeface="Tomorrow"/>
                  <a:sym typeface="Tomorrow"/>
                </a:rPr>
                <a:t>for</a:t>
              </a:r>
            </a:p>
          </p:txBody>
        </p:sp>
      </p:grpSp>
      <p:sp>
        <p:nvSpPr>
          <p:cNvPr name="TextBox 27" id="27"/>
          <p:cNvSpPr txBox="true"/>
          <p:nvPr/>
        </p:nvSpPr>
        <p:spPr>
          <a:xfrm rot="0">
            <a:off x="1028700" y="904875"/>
            <a:ext cx="8607273" cy="1149350"/>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Tasks completed</a:t>
            </a:r>
          </a:p>
        </p:txBody>
      </p:sp>
      <p:sp>
        <p:nvSpPr>
          <p:cNvPr name="TextBox 28" id="28"/>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grpSp>
        <p:nvGrpSpPr>
          <p:cNvPr name="Group 29" id="29"/>
          <p:cNvGrpSpPr/>
          <p:nvPr/>
        </p:nvGrpSpPr>
        <p:grpSpPr>
          <a:xfrm rot="0">
            <a:off x="-528400" y="7387582"/>
            <a:ext cx="18816400" cy="2116497"/>
            <a:chOff x="0" y="0"/>
            <a:chExt cx="25088534" cy="2821997"/>
          </a:xfrm>
        </p:grpSpPr>
        <p:sp>
          <p:nvSpPr>
            <p:cNvPr name="TextBox 30" id="30"/>
            <p:cNvSpPr txBox="true"/>
            <p:nvPr/>
          </p:nvSpPr>
          <p:spPr>
            <a:xfrm rot="0">
              <a:off x="0" y="-57150"/>
              <a:ext cx="25088534" cy="665666"/>
            </a:xfrm>
            <a:prstGeom prst="rect">
              <a:avLst/>
            </a:prstGeom>
          </p:spPr>
          <p:txBody>
            <a:bodyPr anchor="t" rtlCol="false" tIns="0" lIns="0" bIns="0" rIns="0">
              <a:spAutoFit/>
            </a:bodyPr>
            <a:lstStyle/>
            <a:p>
              <a:pPr algn="ctr">
                <a:lnSpc>
                  <a:spcPts val="4244"/>
                </a:lnSpc>
              </a:pPr>
              <a:r>
                <a:rPr lang="en-US" b="true" sz="3032" spc="-60">
                  <a:solidFill>
                    <a:srgbClr val="323012">
                      <a:alpha val="73725"/>
                    </a:srgbClr>
                  </a:solidFill>
                  <a:latin typeface="DM Sans Bold"/>
                  <a:ea typeface="DM Sans Bold"/>
                  <a:cs typeface="DM Sans Bold"/>
                  <a:sym typeface="DM Sans Bold"/>
                </a:rPr>
                <a:t>Methods</a:t>
              </a:r>
            </a:p>
          </p:txBody>
        </p:sp>
        <p:sp>
          <p:nvSpPr>
            <p:cNvPr name="TextBox 31" id="31"/>
            <p:cNvSpPr txBox="true"/>
            <p:nvPr/>
          </p:nvSpPr>
          <p:spPr>
            <a:xfrm rot="0">
              <a:off x="2074513" y="923310"/>
              <a:ext cx="20939508" cy="1898687"/>
            </a:xfrm>
            <a:prstGeom prst="rect">
              <a:avLst/>
            </a:prstGeom>
          </p:spPr>
          <p:txBody>
            <a:bodyPr anchor="t" rtlCol="false" tIns="0" lIns="0" bIns="0" rIns="0">
              <a:spAutoFit/>
            </a:bodyPr>
            <a:lstStyle/>
            <a:p>
              <a:pPr algn="ctr">
                <a:lnSpc>
                  <a:spcPts val="2885"/>
                </a:lnSpc>
              </a:pPr>
              <a:r>
                <a:rPr lang="en-US" sz="2061">
                  <a:solidFill>
                    <a:srgbClr val="000000"/>
                  </a:solidFill>
                  <a:latin typeface="DM Sans"/>
                  <a:ea typeface="DM Sans"/>
                  <a:cs typeface="DM Sans"/>
                  <a:sym typeface="DM Sans"/>
                </a:rPr>
                <a:t>There is a need for accurate and useful material information on our website, which is both engaging and informative to students like myself. My name is ... I am an Architecture student student at the New Jersey Institute of Technology, I am also the Material Content Researcher for 4CADs  . In developing this website, I am responsible for building the Materials content page from its foundational Bootstrap version and continued developing it with the assistance of my teammates to what it has become now.</a:t>
              </a:r>
            </a:p>
          </p:txBody>
        </p:sp>
      </p:grpSp>
      <p:sp>
        <p:nvSpPr>
          <p:cNvPr name="TextBox 32" id="32"/>
          <p:cNvSpPr txBox="true"/>
          <p:nvPr/>
        </p:nvSpPr>
        <p:spPr>
          <a:xfrm rot="0">
            <a:off x="7822711" y="2674006"/>
            <a:ext cx="9282232"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Materials content research(Applications, Properties, Suatainability)</a:t>
            </a:r>
          </a:p>
        </p:txBody>
      </p:sp>
      <p:sp>
        <p:nvSpPr>
          <p:cNvPr name="TextBox 33" id="33"/>
          <p:cNvSpPr txBox="true"/>
          <p:nvPr/>
        </p:nvSpPr>
        <p:spPr>
          <a:xfrm rot="0">
            <a:off x="7822711" y="3152488"/>
            <a:ext cx="3319344"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Manufacturers research</a:t>
            </a:r>
          </a:p>
        </p:txBody>
      </p:sp>
      <p:sp>
        <p:nvSpPr>
          <p:cNvPr name="TextBox 34" id="34"/>
          <p:cNvSpPr txBox="true"/>
          <p:nvPr/>
        </p:nvSpPr>
        <p:spPr>
          <a:xfrm rot="0">
            <a:off x="7822711" y="3676549"/>
            <a:ext cx="4924068"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Materials Content Page (Bootstrap)</a:t>
            </a:r>
          </a:p>
        </p:txBody>
      </p:sp>
      <p:sp>
        <p:nvSpPr>
          <p:cNvPr name="TextBox 35" id="35"/>
          <p:cNvSpPr txBox="true"/>
          <p:nvPr/>
        </p:nvSpPr>
        <p:spPr>
          <a:xfrm rot="0">
            <a:off x="7822711" y="4110307"/>
            <a:ext cx="7408307"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Inputting Researched Materials into respective pages</a:t>
            </a:r>
          </a:p>
        </p:txBody>
      </p:sp>
      <p:sp>
        <p:nvSpPr>
          <p:cNvPr name="AutoShape 36" id="36"/>
          <p:cNvSpPr/>
          <p:nvPr/>
        </p:nvSpPr>
        <p:spPr>
          <a:xfrm flipH="true">
            <a:off x="5891508" y="2971631"/>
            <a:ext cx="1016603" cy="183325"/>
          </a:xfrm>
          <a:prstGeom prst="line">
            <a:avLst/>
          </a:prstGeom>
          <a:ln cap="flat" w="38100">
            <a:solidFill>
              <a:srgbClr val="323012"/>
            </a:solidFill>
            <a:prstDash val="lgDash"/>
            <a:headEnd type="none" len="sm" w="sm"/>
            <a:tailEnd type="arrow" len="sm" w="med"/>
          </a:ln>
        </p:spPr>
      </p:sp>
      <p:sp>
        <p:nvSpPr>
          <p:cNvPr name="AutoShape 37" id="37"/>
          <p:cNvSpPr/>
          <p:nvPr/>
        </p:nvSpPr>
        <p:spPr>
          <a:xfrm flipH="true">
            <a:off x="6522239" y="3375949"/>
            <a:ext cx="607732" cy="66588"/>
          </a:xfrm>
          <a:prstGeom prst="line">
            <a:avLst/>
          </a:prstGeom>
          <a:ln cap="flat" w="38100">
            <a:solidFill>
              <a:srgbClr val="323012"/>
            </a:solidFill>
            <a:prstDash val="lgDash"/>
            <a:headEnd type="none" len="sm" w="sm"/>
            <a:tailEnd type="arrow" len="sm" w="med"/>
          </a:ln>
        </p:spPr>
      </p:sp>
      <p:sp>
        <p:nvSpPr>
          <p:cNvPr name="AutoShape 38" id="38"/>
          <p:cNvSpPr/>
          <p:nvPr/>
        </p:nvSpPr>
        <p:spPr>
          <a:xfrm flipH="true">
            <a:off x="6369468" y="3922557"/>
            <a:ext cx="761809" cy="44040"/>
          </a:xfrm>
          <a:prstGeom prst="line">
            <a:avLst/>
          </a:prstGeom>
          <a:ln cap="flat" w="38100">
            <a:solidFill>
              <a:srgbClr val="323012"/>
            </a:solidFill>
            <a:prstDash val="lgDash"/>
            <a:headEnd type="none" len="sm" w="sm"/>
            <a:tailEnd type="arrow" len="sm" w="med"/>
          </a:ln>
        </p:spPr>
      </p:sp>
      <p:sp>
        <p:nvSpPr>
          <p:cNvPr name="AutoShape 39" id="39"/>
          <p:cNvSpPr/>
          <p:nvPr/>
        </p:nvSpPr>
        <p:spPr>
          <a:xfrm flipH="true" flipV="true">
            <a:off x="6369468" y="4228505"/>
            <a:ext cx="759404" cy="210636"/>
          </a:xfrm>
          <a:prstGeom prst="line">
            <a:avLst/>
          </a:prstGeom>
          <a:ln cap="flat" w="38100">
            <a:solidFill>
              <a:srgbClr val="323012"/>
            </a:solidFill>
            <a:prstDash val="lgDash"/>
            <a:headEnd type="none" len="sm" w="sm"/>
            <a:tailEnd type="arrow" len="sm" w="med"/>
          </a:ln>
        </p:spPr>
      </p:sp>
    </p:spTree>
  </p:cSld>
  <p:clrMapOvr>
    <a:masterClrMapping/>
  </p:clrMapOvr>
  <p:transition spd="med">
    <p:circl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EF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7133352" y="2788306"/>
            <a:ext cx="366649" cy="366649"/>
            <a:chOff x="0" y="0"/>
            <a:chExt cx="96566" cy="96566"/>
          </a:xfrm>
        </p:grpSpPr>
        <p:sp>
          <p:nvSpPr>
            <p:cNvPr name="Freeform 5" id="5"/>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6" id="6"/>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7" id="7"/>
          <p:cNvGrpSpPr/>
          <p:nvPr/>
        </p:nvGrpSpPr>
        <p:grpSpPr>
          <a:xfrm rot="0">
            <a:off x="7133352" y="3270686"/>
            <a:ext cx="366649" cy="366649"/>
            <a:chOff x="0" y="0"/>
            <a:chExt cx="96566" cy="96566"/>
          </a:xfrm>
        </p:grpSpPr>
        <p:sp>
          <p:nvSpPr>
            <p:cNvPr name="Freeform 8" id="8"/>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9" id="9"/>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10" id="10"/>
          <p:cNvGrpSpPr/>
          <p:nvPr/>
        </p:nvGrpSpPr>
        <p:grpSpPr>
          <a:xfrm rot="0">
            <a:off x="7133352" y="3755533"/>
            <a:ext cx="366649" cy="366649"/>
            <a:chOff x="0" y="0"/>
            <a:chExt cx="96566" cy="96566"/>
          </a:xfrm>
        </p:grpSpPr>
        <p:sp>
          <p:nvSpPr>
            <p:cNvPr name="Freeform 11" id="11"/>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2" id="12"/>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3" id="13"/>
          <p:cNvSpPr/>
          <p:nvPr/>
        </p:nvSpPr>
        <p:spPr>
          <a:xfrm>
            <a:off x="7794136" y="3135906"/>
            <a:ext cx="9226332" cy="19050"/>
          </a:xfrm>
          <a:prstGeom prst="line">
            <a:avLst/>
          </a:prstGeom>
          <a:ln cap="flat" w="38100">
            <a:solidFill>
              <a:srgbClr val="323012"/>
            </a:solidFill>
            <a:prstDash val="solid"/>
            <a:headEnd type="none" len="sm" w="sm"/>
            <a:tailEnd type="none" len="sm" w="sm"/>
          </a:ln>
        </p:spPr>
      </p:sp>
      <p:sp>
        <p:nvSpPr>
          <p:cNvPr name="AutoShape 14" id="14"/>
          <p:cNvSpPr/>
          <p:nvPr/>
        </p:nvSpPr>
        <p:spPr>
          <a:xfrm flipV="true">
            <a:off x="7794136" y="3618285"/>
            <a:ext cx="3833336" cy="0"/>
          </a:xfrm>
          <a:prstGeom prst="line">
            <a:avLst/>
          </a:prstGeom>
          <a:ln cap="flat" w="38100">
            <a:solidFill>
              <a:srgbClr val="323012"/>
            </a:solidFill>
            <a:prstDash val="solid"/>
            <a:headEnd type="none" len="sm" w="sm"/>
            <a:tailEnd type="none" len="sm" w="sm"/>
          </a:ln>
        </p:spPr>
      </p:sp>
      <p:sp>
        <p:nvSpPr>
          <p:cNvPr name="AutoShape 15" id="15"/>
          <p:cNvSpPr/>
          <p:nvPr/>
        </p:nvSpPr>
        <p:spPr>
          <a:xfrm>
            <a:off x="7794136" y="4122182"/>
            <a:ext cx="4952643" cy="0"/>
          </a:xfrm>
          <a:prstGeom prst="line">
            <a:avLst/>
          </a:prstGeom>
          <a:ln cap="flat" w="38100">
            <a:solidFill>
              <a:srgbClr val="323012"/>
            </a:solidFill>
            <a:prstDash val="solid"/>
            <a:headEnd type="none" len="sm" w="sm"/>
            <a:tailEnd type="none" len="sm" w="sm"/>
          </a:ln>
        </p:spPr>
      </p:sp>
      <p:grpSp>
        <p:nvGrpSpPr>
          <p:cNvPr name="Group 16" id="16"/>
          <p:cNvGrpSpPr/>
          <p:nvPr/>
        </p:nvGrpSpPr>
        <p:grpSpPr>
          <a:xfrm rot="0">
            <a:off x="7133352" y="4228505"/>
            <a:ext cx="366649" cy="366649"/>
            <a:chOff x="0" y="0"/>
            <a:chExt cx="96566" cy="96566"/>
          </a:xfrm>
        </p:grpSpPr>
        <p:sp>
          <p:nvSpPr>
            <p:cNvPr name="Freeform 17" id="17"/>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8" id="18"/>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9" id="19"/>
          <p:cNvSpPr/>
          <p:nvPr/>
        </p:nvSpPr>
        <p:spPr>
          <a:xfrm flipV="true">
            <a:off x="7794136" y="4576104"/>
            <a:ext cx="7436882" cy="0"/>
          </a:xfrm>
          <a:prstGeom prst="line">
            <a:avLst/>
          </a:prstGeom>
          <a:ln cap="flat" w="38100">
            <a:solidFill>
              <a:srgbClr val="323012"/>
            </a:solidFill>
            <a:prstDash val="solid"/>
            <a:headEnd type="none" len="sm" w="sm"/>
            <a:tailEnd type="none" len="sm" w="sm"/>
          </a:ln>
        </p:spPr>
      </p:sp>
      <p:sp>
        <p:nvSpPr>
          <p:cNvPr name="Freeform 20" id="20"/>
          <p:cNvSpPr/>
          <p:nvPr/>
        </p:nvSpPr>
        <p:spPr>
          <a:xfrm flipH="false" flipV="false" rot="0">
            <a:off x="7180745" y="2836146"/>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180745" y="3307052"/>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7197092" y="3837360"/>
            <a:ext cx="279213" cy="236982"/>
          </a:xfrm>
          <a:custGeom>
            <a:avLst/>
            <a:gdLst/>
            <a:ahLst/>
            <a:cxnLst/>
            <a:rect r="r" b="b" t="t" l="l"/>
            <a:pathLst>
              <a:path h="236982" w="279213">
                <a:moveTo>
                  <a:pt x="0" y="0"/>
                </a:moveTo>
                <a:lnTo>
                  <a:pt x="279213" y="0"/>
                </a:lnTo>
                <a:lnTo>
                  <a:pt x="279213" y="236982"/>
                </a:lnTo>
                <a:lnTo>
                  <a:pt x="0" y="236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180745" y="4294694"/>
            <a:ext cx="295561" cy="250857"/>
          </a:xfrm>
          <a:custGeom>
            <a:avLst/>
            <a:gdLst/>
            <a:ahLst/>
            <a:cxnLst/>
            <a:rect r="r" b="b" t="t" l="l"/>
            <a:pathLst>
              <a:path h="250857" w="295561">
                <a:moveTo>
                  <a:pt x="0" y="0"/>
                </a:moveTo>
                <a:lnTo>
                  <a:pt x="295560" y="0"/>
                </a:lnTo>
                <a:lnTo>
                  <a:pt x="295560" y="250857"/>
                </a:lnTo>
                <a:lnTo>
                  <a:pt x="0" y="250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8856480" y="4960128"/>
            <a:ext cx="5340768" cy="2062481"/>
            <a:chOff x="0" y="0"/>
            <a:chExt cx="7121024" cy="2749974"/>
          </a:xfrm>
        </p:grpSpPr>
        <p:sp>
          <p:nvSpPr>
            <p:cNvPr name="TextBox 25" id="25"/>
            <p:cNvSpPr txBox="true"/>
            <p:nvPr/>
          </p:nvSpPr>
          <p:spPr>
            <a:xfrm rot="0">
              <a:off x="0" y="257175"/>
              <a:ext cx="7121024" cy="2492799"/>
            </a:xfrm>
            <a:prstGeom prst="rect">
              <a:avLst/>
            </a:prstGeom>
          </p:spPr>
          <p:txBody>
            <a:bodyPr anchor="t" rtlCol="false" tIns="0" lIns="0" bIns="0" rIns="0">
              <a:spAutoFit/>
            </a:bodyPr>
            <a:lstStyle/>
            <a:p>
              <a:pPr algn="ctr" marL="0" indent="0" lvl="0">
                <a:lnSpc>
                  <a:spcPts val="13548"/>
                </a:lnSpc>
              </a:pPr>
              <a:r>
                <a:rPr lang="en-US" sz="13548" spc="-270">
                  <a:solidFill>
                    <a:srgbClr val="57541B">
                      <a:alpha val="78824"/>
                    </a:srgbClr>
                  </a:solidFill>
                  <a:latin typeface="Tomorrow"/>
                  <a:ea typeface="Tomorrow"/>
                  <a:cs typeface="Tomorrow"/>
                  <a:sym typeface="Tomorrow"/>
                </a:rPr>
                <a:t>4CADs</a:t>
              </a:r>
            </a:p>
          </p:txBody>
        </p:sp>
        <p:sp>
          <p:nvSpPr>
            <p:cNvPr name="TextBox 26" id="26"/>
            <p:cNvSpPr txBox="true"/>
            <p:nvPr/>
          </p:nvSpPr>
          <p:spPr>
            <a:xfrm rot="5400000">
              <a:off x="822042" y="1971082"/>
              <a:ext cx="797417" cy="279369"/>
            </a:xfrm>
            <a:prstGeom prst="rect">
              <a:avLst/>
            </a:prstGeom>
          </p:spPr>
          <p:txBody>
            <a:bodyPr anchor="t" rtlCol="false" tIns="0" lIns="0" bIns="0" rIns="0">
              <a:spAutoFit/>
            </a:bodyPr>
            <a:lstStyle/>
            <a:p>
              <a:pPr algn="ctr" marL="0" indent="0" lvl="0">
                <a:lnSpc>
                  <a:spcPts val="1517"/>
                </a:lnSpc>
              </a:pPr>
              <a:r>
                <a:rPr lang="en-US" sz="1517" spc="-30">
                  <a:solidFill>
                    <a:srgbClr val="57541B">
                      <a:alpha val="49804"/>
                    </a:srgbClr>
                  </a:solidFill>
                  <a:latin typeface="Tomorrow"/>
                  <a:ea typeface="Tomorrow"/>
                  <a:cs typeface="Tomorrow"/>
                  <a:sym typeface="Tomorrow"/>
                </a:rPr>
                <a:t>for</a:t>
              </a:r>
            </a:p>
          </p:txBody>
        </p:sp>
      </p:grpSp>
      <p:sp>
        <p:nvSpPr>
          <p:cNvPr name="AutoShape 27" id="27"/>
          <p:cNvSpPr/>
          <p:nvPr/>
        </p:nvSpPr>
        <p:spPr>
          <a:xfrm>
            <a:off x="5891508" y="5695526"/>
            <a:ext cx="2543909" cy="295842"/>
          </a:xfrm>
          <a:prstGeom prst="line">
            <a:avLst/>
          </a:prstGeom>
          <a:ln cap="flat" w="38100">
            <a:solidFill>
              <a:srgbClr val="323012"/>
            </a:solidFill>
            <a:prstDash val="lgDash"/>
            <a:headEnd type="none" len="sm" w="sm"/>
            <a:tailEnd type="arrow" len="sm" w="med"/>
          </a:ln>
        </p:spPr>
      </p:sp>
      <p:sp>
        <p:nvSpPr>
          <p:cNvPr name="AutoShape 28" id="28"/>
          <p:cNvSpPr/>
          <p:nvPr/>
        </p:nvSpPr>
        <p:spPr>
          <a:xfrm flipH="true">
            <a:off x="6369468" y="3922557"/>
            <a:ext cx="761809" cy="44040"/>
          </a:xfrm>
          <a:prstGeom prst="line">
            <a:avLst/>
          </a:prstGeom>
          <a:ln cap="flat" w="38100">
            <a:solidFill>
              <a:srgbClr val="323012"/>
            </a:solidFill>
            <a:prstDash val="lgDash"/>
            <a:headEnd type="none" len="sm" w="sm"/>
            <a:tailEnd type="arrow" len="sm" w="med"/>
          </a:ln>
        </p:spPr>
      </p:sp>
      <p:grpSp>
        <p:nvGrpSpPr>
          <p:cNvPr name="Group 29" id="29"/>
          <p:cNvGrpSpPr/>
          <p:nvPr/>
        </p:nvGrpSpPr>
        <p:grpSpPr>
          <a:xfrm rot="0">
            <a:off x="43489" y="2971631"/>
            <a:ext cx="6324880" cy="2824201"/>
            <a:chOff x="0" y="0"/>
            <a:chExt cx="949701" cy="424063"/>
          </a:xfrm>
        </p:grpSpPr>
        <p:sp>
          <p:nvSpPr>
            <p:cNvPr name="Freeform 30" id="30"/>
            <p:cNvSpPr/>
            <p:nvPr/>
          </p:nvSpPr>
          <p:spPr>
            <a:xfrm flipH="false" flipV="false" rot="0">
              <a:off x="0" y="0"/>
              <a:ext cx="949701" cy="424063"/>
            </a:xfrm>
            <a:custGeom>
              <a:avLst/>
              <a:gdLst/>
              <a:ahLst/>
              <a:cxnLst/>
              <a:rect r="r" b="b" t="t" l="l"/>
              <a:pathLst>
                <a:path h="424063" w="949701">
                  <a:moveTo>
                    <a:pt x="0" y="0"/>
                  </a:moveTo>
                  <a:lnTo>
                    <a:pt x="949701" y="0"/>
                  </a:lnTo>
                  <a:lnTo>
                    <a:pt x="949701" y="424063"/>
                  </a:lnTo>
                  <a:lnTo>
                    <a:pt x="0" y="424063"/>
                  </a:lnTo>
                  <a:close/>
                </a:path>
              </a:pathLst>
            </a:custGeom>
            <a:solidFill>
              <a:srgbClr val="000000">
                <a:alpha val="0"/>
              </a:srgbClr>
            </a:solidFill>
            <a:ln w="85725" cap="sq">
              <a:solidFill>
                <a:srgbClr val="0097B2"/>
              </a:solidFill>
              <a:prstDash val="solid"/>
              <a:miter/>
            </a:ln>
          </p:spPr>
        </p:sp>
        <p:sp>
          <p:nvSpPr>
            <p:cNvPr name="TextBox 31" id="31"/>
            <p:cNvSpPr txBox="true"/>
            <p:nvPr/>
          </p:nvSpPr>
          <p:spPr>
            <a:xfrm>
              <a:off x="0" y="-114300"/>
              <a:ext cx="949701" cy="538363"/>
            </a:xfrm>
            <a:prstGeom prst="rect">
              <a:avLst/>
            </a:prstGeom>
          </p:spPr>
          <p:txBody>
            <a:bodyPr anchor="ctr" rtlCol="false" tIns="50800" lIns="50800" bIns="50800" rIns="50800"/>
            <a:lstStyle/>
            <a:p>
              <a:pPr algn="ctr">
                <a:lnSpc>
                  <a:spcPts val="4048"/>
                </a:lnSpc>
              </a:pPr>
            </a:p>
          </p:txBody>
        </p:sp>
      </p:grpSp>
      <p:sp>
        <p:nvSpPr>
          <p:cNvPr name="Freeform 32" id="32"/>
          <p:cNvSpPr/>
          <p:nvPr/>
        </p:nvSpPr>
        <p:spPr>
          <a:xfrm flipH="false" flipV="false" rot="0">
            <a:off x="135209" y="3039373"/>
            <a:ext cx="6141440" cy="2688717"/>
          </a:xfrm>
          <a:custGeom>
            <a:avLst/>
            <a:gdLst/>
            <a:ahLst/>
            <a:cxnLst/>
            <a:rect r="r" b="b" t="t" l="l"/>
            <a:pathLst>
              <a:path h="2688717" w="6141440">
                <a:moveTo>
                  <a:pt x="0" y="0"/>
                </a:moveTo>
                <a:lnTo>
                  <a:pt x="6141440" y="0"/>
                </a:lnTo>
                <a:lnTo>
                  <a:pt x="6141440" y="2688717"/>
                </a:lnTo>
                <a:lnTo>
                  <a:pt x="0" y="2688717"/>
                </a:lnTo>
                <a:lnTo>
                  <a:pt x="0" y="0"/>
                </a:lnTo>
                <a:close/>
              </a:path>
            </a:pathLst>
          </a:custGeom>
          <a:blipFill>
            <a:blip r:embed="rId4"/>
            <a:stretch>
              <a:fillRect l="-1992" t="-3612" r="-3719" b="-2970"/>
            </a:stretch>
          </a:blipFill>
        </p:spPr>
      </p:sp>
      <p:sp>
        <p:nvSpPr>
          <p:cNvPr name="TextBox 33" id="33"/>
          <p:cNvSpPr txBox="true"/>
          <p:nvPr/>
        </p:nvSpPr>
        <p:spPr>
          <a:xfrm rot="0">
            <a:off x="1028700" y="904875"/>
            <a:ext cx="8607273" cy="1149350"/>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Challenges Faced</a:t>
            </a:r>
          </a:p>
        </p:txBody>
      </p:sp>
      <p:sp>
        <p:nvSpPr>
          <p:cNvPr name="TextBox 34" id="34"/>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grpSp>
        <p:nvGrpSpPr>
          <p:cNvPr name="Group 35" id="35"/>
          <p:cNvGrpSpPr/>
          <p:nvPr/>
        </p:nvGrpSpPr>
        <p:grpSpPr>
          <a:xfrm rot="0">
            <a:off x="-528400" y="7387582"/>
            <a:ext cx="18816400" cy="1754547"/>
            <a:chOff x="0" y="0"/>
            <a:chExt cx="25088534" cy="2339397"/>
          </a:xfrm>
        </p:grpSpPr>
        <p:sp>
          <p:nvSpPr>
            <p:cNvPr name="TextBox 36" id="36"/>
            <p:cNvSpPr txBox="true"/>
            <p:nvPr/>
          </p:nvSpPr>
          <p:spPr>
            <a:xfrm rot="0">
              <a:off x="0" y="-57150"/>
              <a:ext cx="25088534" cy="665666"/>
            </a:xfrm>
            <a:prstGeom prst="rect">
              <a:avLst/>
            </a:prstGeom>
          </p:spPr>
          <p:txBody>
            <a:bodyPr anchor="t" rtlCol="false" tIns="0" lIns="0" bIns="0" rIns="0">
              <a:spAutoFit/>
            </a:bodyPr>
            <a:lstStyle/>
            <a:p>
              <a:pPr algn="ctr">
                <a:lnSpc>
                  <a:spcPts val="4244"/>
                </a:lnSpc>
              </a:pPr>
              <a:r>
                <a:rPr lang="en-US" b="true" sz="3032" spc="-60">
                  <a:solidFill>
                    <a:srgbClr val="323012">
                      <a:alpha val="73725"/>
                    </a:srgbClr>
                  </a:solidFill>
                  <a:latin typeface="DM Sans Bold"/>
                  <a:ea typeface="DM Sans Bold"/>
                  <a:cs typeface="DM Sans Bold"/>
                  <a:sym typeface="DM Sans Bold"/>
                </a:rPr>
                <a:t>Code Challenges</a:t>
              </a:r>
            </a:p>
          </p:txBody>
        </p:sp>
        <p:sp>
          <p:nvSpPr>
            <p:cNvPr name="TextBox 37" id="37"/>
            <p:cNvSpPr txBox="true"/>
            <p:nvPr/>
          </p:nvSpPr>
          <p:spPr>
            <a:xfrm rot="0">
              <a:off x="2074513" y="923310"/>
              <a:ext cx="20939508" cy="1416087"/>
            </a:xfrm>
            <a:prstGeom prst="rect">
              <a:avLst/>
            </a:prstGeom>
          </p:spPr>
          <p:txBody>
            <a:bodyPr anchor="t" rtlCol="false" tIns="0" lIns="0" bIns="0" rIns="0">
              <a:spAutoFit/>
            </a:bodyPr>
            <a:lstStyle/>
            <a:p>
              <a:pPr algn="ctr">
                <a:lnSpc>
                  <a:spcPts val="2885"/>
                </a:lnSpc>
              </a:pPr>
              <a:r>
                <a:rPr lang="en-US" sz="2061">
                  <a:solidFill>
                    <a:srgbClr val="000000"/>
                  </a:solidFill>
                  <a:latin typeface="DM Sans"/>
                  <a:ea typeface="DM Sans"/>
                  <a:cs typeface="DM Sans"/>
                  <a:sym typeface="DM Sans"/>
                </a:rPr>
                <a:t>Despite fulfilling my tasks, there were a number of challenges I faced in my code’s development for the website, for instance, I had... when I tried to do that, ... I also had another challenge in trying to get the... to be ... The image on the left is the result of finding a solution to one of my challenges faces, where I had the problem of, what I did was... to fix the problem and it worked </a:t>
              </a:r>
            </a:p>
          </p:txBody>
        </p:sp>
      </p:grpSp>
      <p:sp>
        <p:nvSpPr>
          <p:cNvPr name="TextBox 38" id="38"/>
          <p:cNvSpPr txBox="true"/>
          <p:nvPr/>
        </p:nvSpPr>
        <p:spPr>
          <a:xfrm rot="0">
            <a:off x="7822711" y="2674006"/>
            <a:ext cx="9282232"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Materials content research(Applications, Properties, Suatainability)</a:t>
            </a:r>
          </a:p>
        </p:txBody>
      </p:sp>
      <p:sp>
        <p:nvSpPr>
          <p:cNvPr name="TextBox 39" id="39"/>
          <p:cNvSpPr txBox="true"/>
          <p:nvPr/>
        </p:nvSpPr>
        <p:spPr>
          <a:xfrm rot="0">
            <a:off x="7822711" y="3152488"/>
            <a:ext cx="3319344"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Manufacturers research</a:t>
            </a:r>
          </a:p>
        </p:txBody>
      </p:sp>
      <p:sp>
        <p:nvSpPr>
          <p:cNvPr name="TextBox 40" id="40"/>
          <p:cNvSpPr txBox="true"/>
          <p:nvPr/>
        </p:nvSpPr>
        <p:spPr>
          <a:xfrm rot="0">
            <a:off x="7822711" y="3676549"/>
            <a:ext cx="4924068"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Materials Content Page (Bootstrap)</a:t>
            </a:r>
          </a:p>
        </p:txBody>
      </p:sp>
      <p:sp>
        <p:nvSpPr>
          <p:cNvPr name="TextBox 41" id="41"/>
          <p:cNvSpPr txBox="true"/>
          <p:nvPr/>
        </p:nvSpPr>
        <p:spPr>
          <a:xfrm rot="0">
            <a:off x="7822711" y="4110307"/>
            <a:ext cx="7408307"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Inputting Researched Materials into respective pages</a:t>
            </a:r>
          </a:p>
        </p:txBody>
      </p:sp>
    </p:spTree>
  </p:cSld>
  <p:clrMapOvr>
    <a:masterClrMapping/>
  </p:clrMapOvr>
  <p:transition spd="med">
    <p:fade/>
  </p:transition>
</p:sld>
</file>

<file path=ppt/slides/slide8.xml><?xml version="1.0" encoding="utf-8"?>
<p:sld xmlns:p="http://schemas.openxmlformats.org/presentationml/2006/main" xmlns:a="http://schemas.openxmlformats.org/drawingml/2006/main">
  <p:cSld>
    <p:bg>
      <p:bgPr>
        <a:solidFill>
          <a:srgbClr val="F2EFFF"/>
        </a:solidFill>
      </p:bgPr>
    </p:bg>
    <p:spTree>
      <p:nvGrpSpPr>
        <p:cNvPr id="1" name=""/>
        <p:cNvGrpSpPr/>
        <p:nvPr/>
      </p:nvGrpSpPr>
      <p:grpSpPr>
        <a:xfrm>
          <a:off x="0" y="0"/>
          <a:ext cx="0" cy="0"/>
          <a:chOff x="0" y="0"/>
          <a:chExt cx="0" cy="0"/>
        </a:xfrm>
      </p:grpSpPr>
      <p:grpSp>
        <p:nvGrpSpPr>
          <p:cNvPr name="Group 2" id="2"/>
          <p:cNvGrpSpPr/>
          <p:nvPr/>
        </p:nvGrpSpPr>
        <p:grpSpPr>
          <a:xfrm rot="0">
            <a:off x="3922718" y="3127162"/>
            <a:ext cx="10442563" cy="4032675"/>
            <a:chOff x="0" y="0"/>
            <a:chExt cx="13923418" cy="5376901"/>
          </a:xfrm>
        </p:grpSpPr>
        <p:sp>
          <p:nvSpPr>
            <p:cNvPr name="TextBox 3" id="3"/>
            <p:cNvSpPr txBox="true"/>
            <p:nvPr/>
          </p:nvSpPr>
          <p:spPr>
            <a:xfrm rot="0">
              <a:off x="0" y="495300"/>
              <a:ext cx="13923418" cy="4881601"/>
            </a:xfrm>
            <a:prstGeom prst="rect">
              <a:avLst/>
            </a:prstGeom>
          </p:spPr>
          <p:txBody>
            <a:bodyPr anchor="t" rtlCol="false" tIns="0" lIns="0" bIns="0" rIns="0">
              <a:spAutoFit/>
            </a:bodyPr>
            <a:lstStyle/>
            <a:p>
              <a:pPr algn="ctr" marL="0" indent="0" lvl="0">
                <a:lnSpc>
                  <a:spcPts val="26491"/>
                </a:lnSpc>
              </a:pPr>
              <a:r>
                <a:rPr lang="en-US" sz="26491" spc="-529">
                  <a:solidFill>
                    <a:srgbClr val="57541B">
                      <a:alpha val="78824"/>
                    </a:srgbClr>
                  </a:solidFill>
                  <a:latin typeface="Tomorrow"/>
                  <a:ea typeface="Tomorrow"/>
                  <a:cs typeface="Tomorrow"/>
                  <a:sym typeface="Tomorrow"/>
                </a:rPr>
                <a:t>4CADs</a:t>
              </a:r>
            </a:p>
          </p:txBody>
        </p:sp>
        <p:sp>
          <p:nvSpPr>
            <p:cNvPr name="TextBox 4" id="4"/>
            <p:cNvSpPr txBox="true"/>
            <p:nvPr/>
          </p:nvSpPr>
          <p:spPr>
            <a:xfrm rot="5400000">
              <a:off x="1611425" y="3849843"/>
              <a:ext cx="1559154" cy="554484"/>
            </a:xfrm>
            <a:prstGeom prst="rect">
              <a:avLst/>
            </a:prstGeom>
          </p:spPr>
          <p:txBody>
            <a:bodyPr anchor="t" rtlCol="false" tIns="0" lIns="0" bIns="0" rIns="0">
              <a:spAutoFit/>
            </a:bodyPr>
            <a:lstStyle/>
            <a:p>
              <a:pPr algn="ctr" marL="0" indent="0" lvl="0">
                <a:lnSpc>
                  <a:spcPts val="2966"/>
                </a:lnSpc>
              </a:pPr>
              <a:r>
                <a:rPr lang="en-US" sz="2966" spc="-59">
                  <a:solidFill>
                    <a:srgbClr val="57541B">
                      <a:alpha val="49804"/>
                    </a:srgbClr>
                  </a:solidFill>
                  <a:latin typeface="Tomorrow"/>
                  <a:ea typeface="Tomorrow"/>
                  <a:cs typeface="Tomorrow"/>
                  <a:sym typeface="Tomorrow"/>
                </a:rPr>
                <a:t>for</a:t>
              </a:r>
            </a:p>
          </p:txBody>
        </p:sp>
      </p:grpSp>
      <p:sp>
        <p:nvSpPr>
          <p:cNvPr name="TextBox 5" id="5"/>
          <p:cNvSpPr txBox="true"/>
          <p:nvPr/>
        </p:nvSpPr>
        <p:spPr>
          <a:xfrm rot="0">
            <a:off x="5718277" y="7102688"/>
            <a:ext cx="7698617" cy="513072"/>
          </a:xfrm>
          <a:prstGeom prst="rect">
            <a:avLst/>
          </a:prstGeom>
        </p:spPr>
        <p:txBody>
          <a:bodyPr anchor="t" rtlCol="false" tIns="0" lIns="0" bIns="0" rIns="0">
            <a:spAutoFit/>
          </a:bodyPr>
          <a:lstStyle/>
          <a:p>
            <a:pPr algn="just">
              <a:lnSpc>
                <a:spcPts val="4270"/>
              </a:lnSpc>
              <a:spcBef>
                <a:spcPct val="0"/>
              </a:spcBef>
            </a:pPr>
            <a:r>
              <a:rPr lang="en-US" b="true" sz="3050" spc="152">
                <a:solidFill>
                  <a:srgbClr val="57541B"/>
                </a:solidFill>
                <a:latin typeface="DM Sans Bold"/>
                <a:ea typeface="DM Sans Bold"/>
                <a:cs typeface="DM Sans Bold"/>
                <a:sym typeface="DM Sans Bold"/>
              </a:rPr>
              <a:t>DEVELOP</a:t>
            </a:r>
            <a:r>
              <a:rPr lang="en-US" b="true" sz="3050" spc="152">
                <a:solidFill>
                  <a:srgbClr val="57541B"/>
                </a:solidFill>
                <a:latin typeface="DM Sans Bold"/>
                <a:ea typeface="DM Sans Bold"/>
                <a:cs typeface="DM Sans Bold"/>
                <a:sym typeface="DM Sans Bold"/>
              </a:rPr>
              <a:t>ER: </a:t>
            </a:r>
            <a:r>
              <a:rPr lang="en-US" sz="3050" spc="152">
                <a:solidFill>
                  <a:srgbClr val="191919"/>
                </a:solidFill>
                <a:latin typeface="DM Sans"/>
                <a:ea typeface="DM Sans"/>
                <a:cs typeface="DM Sans"/>
                <a:sym typeface="DM Sans"/>
              </a:rPr>
              <a:t>DAMARIS ESPINOZA</a:t>
            </a:r>
            <a:r>
              <a:rPr lang="en-US" b="true" sz="3050" spc="152">
                <a:solidFill>
                  <a:srgbClr val="000000"/>
                </a:solidFill>
                <a:latin typeface="DM Sans Bold"/>
                <a:ea typeface="DM Sans Bold"/>
                <a:cs typeface="DM Sans Bold"/>
                <a:sym typeface="DM Sans Bold"/>
              </a:rPr>
              <a:t> </a:t>
            </a:r>
          </a:p>
        </p:txBody>
      </p:sp>
      <p:sp>
        <p:nvSpPr>
          <p:cNvPr name="TextBox 6" id="6"/>
          <p:cNvSpPr txBox="true"/>
          <p:nvPr/>
        </p:nvSpPr>
        <p:spPr>
          <a:xfrm rot="0">
            <a:off x="7017386" y="8244199"/>
            <a:ext cx="4253228" cy="1014101"/>
          </a:xfrm>
          <a:prstGeom prst="rect">
            <a:avLst/>
          </a:prstGeom>
        </p:spPr>
        <p:txBody>
          <a:bodyPr anchor="t" rtlCol="false" tIns="0" lIns="0" bIns="0" rIns="0">
            <a:spAutoFit/>
          </a:bodyPr>
          <a:lstStyle/>
          <a:p>
            <a:pPr algn="l">
              <a:lnSpc>
                <a:spcPts val="7810"/>
              </a:lnSpc>
            </a:pPr>
            <a:r>
              <a:rPr lang="en-US" sz="7100" spc="-355" b="true">
                <a:solidFill>
                  <a:srgbClr val="57541B"/>
                </a:solidFill>
                <a:latin typeface="DM Sans Bold"/>
                <a:ea typeface="DM Sans Bold"/>
                <a:cs typeface="DM Sans Bold"/>
                <a:sym typeface="DM Sans Bold"/>
              </a:rPr>
              <a:t>Thank You</a:t>
            </a:r>
          </a:p>
        </p:txBody>
      </p:sp>
    </p:spTree>
  </p:cSld>
  <p:clrMapOvr>
    <a:masterClrMapping/>
  </p:clrMapOvr>
  <p:transition spd="med">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EAD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6186311" cy="3479800"/>
          </a:xfrm>
        </p:grpSpPr>
        <p:sp>
          <p:nvSpPr>
            <p:cNvPr name="Freeform 3" id="3"/>
            <p:cNvSpPr/>
            <p:nvPr/>
          </p:nvSpPr>
          <p:spPr>
            <a:xfrm flipH="false" flipV="false" rot="0">
              <a:off x="0" y="0"/>
              <a:ext cx="6186311" cy="3479800"/>
            </a:xfrm>
            <a:custGeom>
              <a:avLst/>
              <a:gdLst/>
              <a:ahLst/>
              <a:cxnLst/>
              <a:rect r="r" b="b" t="t" l="l"/>
              <a:pathLst>
                <a:path h="3479800" w="6186311">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FDFDFD"/>
            </a:solidFill>
          </p:spPr>
        </p:sp>
      </p:grpSp>
      <p:grpSp>
        <p:nvGrpSpPr>
          <p:cNvPr name="Group 4" id="4"/>
          <p:cNvGrpSpPr/>
          <p:nvPr/>
        </p:nvGrpSpPr>
        <p:grpSpPr>
          <a:xfrm rot="0">
            <a:off x="7133352" y="2788306"/>
            <a:ext cx="366649" cy="366649"/>
            <a:chOff x="0" y="0"/>
            <a:chExt cx="96566" cy="96566"/>
          </a:xfrm>
        </p:grpSpPr>
        <p:sp>
          <p:nvSpPr>
            <p:cNvPr name="Freeform 5" id="5"/>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6" id="6"/>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7" id="7"/>
          <p:cNvGrpSpPr/>
          <p:nvPr/>
        </p:nvGrpSpPr>
        <p:grpSpPr>
          <a:xfrm rot="0">
            <a:off x="7133352" y="3270686"/>
            <a:ext cx="366649" cy="366649"/>
            <a:chOff x="0" y="0"/>
            <a:chExt cx="96566" cy="96566"/>
          </a:xfrm>
        </p:grpSpPr>
        <p:sp>
          <p:nvSpPr>
            <p:cNvPr name="Freeform 8" id="8"/>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9" id="9"/>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grpSp>
        <p:nvGrpSpPr>
          <p:cNvPr name="Group 10" id="10"/>
          <p:cNvGrpSpPr/>
          <p:nvPr/>
        </p:nvGrpSpPr>
        <p:grpSpPr>
          <a:xfrm rot="0">
            <a:off x="7133352" y="3755533"/>
            <a:ext cx="366649" cy="366649"/>
            <a:chOff x="0" y="0"/>
            <a:chExt cx="96566" cy="96566"/>
          </a:xfrm>
        </p:grpSpPr>
        <p:sp>
          <p:nvSpPr>
            <p:cNvPr name="Freeform 11" id="11"/>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2" id="12"/>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3" id="13"/>
          <p:cNvSpPr/>
          <p:nvPr/>
        </p:nvSpPr>
        <p:spPr>
          <a:xfrm>
            <a:off x="7794136" y="3135906"/>
            <a:ext cx="7651075" cy="19050"/>
          </a:xfrm>
          <a:prstGeom prst="line">
            <a:avLst/>
          </a:prstGeom>
          <a:ln cap="flat" w="38100">
            <a:solidFill>
              <a:srgbClr val="323012"/>
            </a:solidFill>
            <a:prstDash val="solid"/>
            <a:headEnd type="none" len="sm" w="sm"/>
            <a:tailEnd type="none" len="sm" w="sm"/>
          </a:ln>
        </p:spPr>
      </p:sp>
      <p:sp>
        <p:nvSpPr>
          <p:cNvPr name="AutoShape 14" id="14"/>
          <p:cNvSpPr/>
          <p:nvPr/>
        </p:nvSpPr>
        <p:spPr>
          <a:xfrm>
            <a:off x="7794136" y="3618285"/>
            <a:ext cx="4882872" cy="19050"/>
          </a:xfrm>
          <a:prstGeom prst="line">
            <a:avLst/>
          </a:prstGeom>
          <a:ln cap="flat" w="38100">
            <a:solidFill>
              <a:srgbClr val="323012"/>
            </a:solidFill>
            <a:prstDash val="solid"/>
            <a:headEnd type="none" len="sm" w="sm"/>
            <a:tailEnd type="none" len="sm" w="sm"/>
          </a:ln>
        </p:spPr>
      </p:sp>
      <p:sp>
        <p:nvSpPr>
          <p:cNvPr name="AutoShape 15" id="15"/>
          <p:cNvSpPr/>
          <p:nvPr/>
        </p:nvSpPr>
        <p:spPr>
          <a:xfrm flipV="true">
            <a:off x="7794136" y="4122182"/>
            <a:ext cx="4547949" cy="0"/>
          </a:xfrm>
          <a:prstGeom prst="line">
            <a:avLst/>
          </a:prstGeom>
          <a:ln cap="flat" w="38100">
            <a:solidFill>
              <a:srgbClr val="323012"/>
            </a:solidFill>
            <a:prstDash val="solid"/>
            <a:headEnd type="none" len="sm" w="sm"/>
            <a:tailEnd type="none" len="sm" w="sm"/>
          </a:ln>
        </p:spPr>
      </p:sp>
      <p:grpSp>
        <p:nvGrpSpPr>
          <p:cNvPr name="Group 16" id="16"/>
          <p:cNvGrpSpPr/>
          <p:nvPr/>
        </p:nvGrpSpPr>
        <p:grpSpPr>
          <a:xfrm rot="0">
            <a:off x="7133352" y="4228505"/>
            <a:ext cx="366649" cy="366649"/>
            <a:chOff x="0" y="0"/>
            <a:chExt cx="96566" cy="96566"/>
          </a:xfrm>
        </p:grpSpPr>
        <p:sp>
          <p:nvSpPr>
            <p:cNvPr name="Freeform 17" id="17"/>
            <p:cNvSpPr/>
            <p:nvPr/>
          </p:nvSpPr>
          <p:spPr>
            <a:xfrm flipH="false" flipV="false" rot="0">
              <a:off x="0" y="0"/>
              <a:ext cx="96566" cy="96566"/>
            </a:xfrm>
            <a:custGeom>
              <a:avLst/>
              <a:gdLst/>
              <a:ahLst/>
              <a:cxnLst/>
              <a:rect r="r" b="b" t="t" l="l"/>
              <a:pathLst>
                <a:path h="96566" w="96566">
                  <a:moveTo>
                    <a:pt x="0" y="0"/>
                  </a:moveTo>
                  <a:lnTo>
                    <a:pt x="96566" y="0"/>
                  </a:lnTo>
                  <a:lnTo>
                    <a:pt x="96566" y="96566"/>
                  </a:lnTo>
                  <a:lnTo>
                    <a:pt x="0" y="96566"/>
                  </a:lnTo>
                  <a:close/>
                </a:path>
              </a:pathLst>
            </a:custGeom>
            <a:solidFill>
              <a:srgbClr val="000000">
                <a:alpha val="0"/>
              </a:srgbClr>
            </a:solidFill>
            <a:ln w="47625" cap="sq">
              <a:solidFill>
                <a:srgbClr val="323012"/>
              </a:solidFill>
              <a:prstDash val="solid"/>
              <a:miter/>
            </a:ln>
          </p:spPr>
        </p:sp>
        <p:sp>
          <p:nvSpPr>
            <p:cNvPr name="TextBox 18" id="18"/>
            <p:cNvSpPr txBox="true"/>
            <p:nvPr/>
          </p:nvSpPr>
          <p:spPr>
            <a:xfrm>
              <a:off x="0" y="-114300"/>
              <a:ext cx="96566" cy="210866"/>
            </a:xfrm>
            <a:prstGeom prst="rect">
              <a:avLst/>
            </a:prstGeom>
          </p:spPr>
          <p:txBody>
            <a:bodyPr anchor="ctr" rtlCol="false" tIns="50800" lIns="50800" bIns="50800" rIns="50800"/>
            <a:lstStyle/>
            <a:p>
              <a:pPr algn="ctr">
                <a:lnSpc>
                  <a:spcPts val="4048"/>
                </a:lnSpc>
              </a:pPr>
            </a:p>
          </p:txBody>
        </p:sp>
      </p:grpSp>
      <p:sp>
        <p:nvSpPr>
          <p:cNvPr name="AutoShape 19" id="19"/>
          <p:cNvSpPr/>
          <p:nvPr/>
        </p:nvSpPr>
        <p:spPr>
          <a:xfrm>
            <a:off x="7794136" y="4576104"/>
            <a:ext cx="6629400" cy="19050"/>
          </a:xfrm>
          <a:prstGeom prst="line">
            <a:avLst/>
          </a:prstGeom>
          <a:ln cap="flat" w="38100">
            <a:solidFill>
              <a:srgbClr val="323012"/>
            </a:solidFill>
            <a:prstDash val="solid"/>
            <a:headEnd type="none" len="sm" w="sm"/>
            <a:tailEnd type="none" len="sm" w="sm"/>
          </a:ln>
        </p:spPr>
      </p:sp>
      <p:sp>
        <p:nvSpPr>
          <p:cNvPr name="Freeform 20" id="20"/>
          <p:cNvSpPr/>
          <p:nvPr/>
        </p:nvSpPr>
        <p:spPr>
          <a:xfrm flipH="false" flipV="false" rot="0">
            <a:off x="7180745" y="2836146"/>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180745" y="3307052"/>
            <a:ext cx="319257" cy="270969"/>
          </a:xfrm>
          <a:custGeom>
            <a:avLst/>
            <a:gdLst/>
            <a:ahLst/>
            <a:cxnLst/>
            <a:rect r="r" b="b" t="t" l="l"/>
            <a:pathLst>
              <a:path h="270969" w="319257">
                <a:moveTo>
                  <a:pt x="0" y="0"/>
                </a:moveTo>
                <a:lnTo>
                  <a:pt x="319256" y="0"/>
                </a:lnTo>
                <a:lnTo>
                  <a:pt x="319256" y="270969"/>
                </a:lnTo>
                <a:lnTo>
                  <a:pt x="0" y="270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7197092" y="3837360"/>
            <a:ext cx="279213" cy="236982"/>
          </a:xfrm>
          <a:custGeom>
            <a:avLst/>
            <a:gdLst/>
            <a:ahLst/>
            <a:cxnLst/>
            <a:rect r="r" b="b" t="t" l="l"/>
            <a:pathLst>
              <a:path h="236982" w="279213">
                <a:moveTo>
                  <a:pt x="0" y="0"/>
                </a:moveTo>
                <a:lnTo>
                  <a:pt x="279213" y="0"/>
                </a:lnTo>
                <a:lnTo>
                  <a:pt x="279213" y="236982"/>
                </a:lnTo>
                <a:lnTo>
                  <a:pt x="0" y="236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7180745" y="4294694"/>
            <a:ext cx="295561" cy="250857"/>
          </a:xfrm>
          <a:custGeom>
            <a:avLst/>
            <a:gdLst/>
            <a:ahLst/>
            <a:cxnLst/>
            <a:rect r="r" b="b" t="t" l="l"/>
            <a:pathLst>
              <a:path h="250857" w="295561">
                <a:moveTo>
                  <a:pt x="0" y="0"/>
                </a:moveTo>
                <a:lnTo>
                  <a:pt x="295560" y="0"/>
                </a:lnTo>
                <a:lnTo>
                  <a:pt x="295560" y="250857"/>
                </a:lnTo>
                <a:lnTo>
                  <a:pt x="0" y="250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1028700" y="2606095"/>
            <a:ext cx="5340768" cy="2062481"/>
            <a:chOff x="0" y="0"/>
            <a:chExt cx="7121024" cy="2749974"/>
          </a:xfrm>
        </p:grpSpPr>
        <p:sp>
          <p:nvSpPr>
            <p:cNvPr name="TextBox 25" id="25"/>
            <p:cNvSpPr txBox="true"/>
            <p:nvPr/>
          </p:nvSpPr>
          <p:spPr>
            <a:xfrm rot="0">
              <a:off x="0" y="257175"/>
              <a:ext cx="7121024" cy="2492799"/>
            </a:xfrm>
            <a:prstGeom prst="rect">
              <a:avLst/>
            </a:prstGeom>
          </p:spPr>
          <p:txBody>
            <a:bodyPr anchor="t" rtlCol="false" tIns="0" lIns="0" bIns="0" rIns="0">
              <a:spAutoFit/>
            </a:bodyPr>
            <a:lstStyle/>
            <a:p>
              <a:pPr algn="ctr" marL="0" indent="0" lvl="0">
                <a:lnSpc>
                  <a:spcPts val="13548"/>
                </a:lnSpc>
              </a:pPr>
              <a:r>
                <a:rPr lang="en-US" sz="13548" spc="-270">
                  <a:solidFill>
                    <a:srgbClr val="57541B">
                      <a:alpha val="78824"/>
                    </a:srgbClr>
                  </a:solidFill>
                  <a:latin typeface="Tomorrow"/>
                  <a:ea typeface="Tomorrow"/>
                  <a:cs typeface="Tomorrow"/>
                  <a:sym typeface="Tomorrow"/>
                </a:rPr>
                <a:t>4CADs</a:t>
              </a:r>
            </a:p>
          </p:txBody>
        </p:sp>
        <p:sp>
          <p:nvSpPr>
            <p:cNvPr name="TextBox 26" id="26"/>
            <p:cNvSpPr txBox="true"/>
            <p:nvPr/>
          </p:nvSpPr>
          <p:spPr>
            <a:xfrm rot="5400000">
              <a:off x="822042" y="1971082"/>
              <a:ext cx="797417" cy="279369"/>
            </a:xfrm>
            <a:prstGeom prst="rect">
              <a:avLst/>
            </a:prstGeom>
          </p:spPr>
          <p:txBody>
            <a:bodyPr anchor="t" rtlCol="false" tIns="0" lIns="0" bIns="0" rIns="0">
              <a:spAutoFit/>
            </a:bodyPr>
            <a:lstStyle/>
            <a:p>
              <a:pPr algn="ctr" marL="0" indent="0" lvl="0">
                <a:lnSpc>
                  <a:spcPts val="1517"/>
                </a:lnSpc>
              </a:pPr>
              <a:r>
                <a:rPr lang="en-US" sz="1517" spc="-30">
                  <a:solidFill>
                    <a:srgbClr val="57541B">
                      <a:alpha val="49804"/>
                    </a:srgbClr>
                  </a:solidFill>
                  <a:latin typeface="Tomorrow"/>
                  <a:ea typeface="Tomorrow"/>
                  <a:cs typeface="Tomorrow"/>
                  <a:sym typeface="Tomorrow"/>
                </a:rPr>
                <a:t>for</a:t>
              </a:r>
            </a:p>
          </p:txBody>
        </p:sp>
      </p:grpSp>
      <p:sp>
        <p:nvSpPr>
          <p:cNvPr name="TextBox 27" id="27"/>
          <p:cNvSpPr txBox="true"/>
          <p:nvPr/>
        </p:nvSpPr>
        <p:spPr>
          <a:xfrm rot="0">
            <a:off x="1028700" y="904875"/>
            <a:ext cx="8607273" cy="1149350"/>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DM Sans Bold"/>
                <a:ea typeface="DM Sans Bold"/>
                <a:cs typeface="DM Sans Bold"/>
                <a:sym typeface="DM Sans Bold"/>
              </a:rPr>
              <a:t>Tasks completed</a:t>
            </a:r>
          </a:p>
        </p:txBody>
      </p:sp>
      <p:sp>
        <p:nvSpPr>
          <p:cNvPr name="TextBox 28" id="28"/>
          <p:cNvSpPr txBox="true"/>
          <p:nvPr/>
        </p:nvSpPr>
        <p:spPr>
          <a:xfrm rot="0">
            <a:off x="15875034" y="9216415"/>
            <a:ext cx="1384266" cy="287664"/>
          </a:xfrm>
          <a:prstGeom prst="rect">
            <a:avLst/>
          </a:prstGeom>
        </p:spPr>
        <p:txBody>
          <a:bodyPr anchor="t" rtlCol="false" tIns="0" lIns="0" bIns="0" rIns="0">
            <a:spAutoFit/>
          </a:bodyPr>
          <a:lstStyle/>
          <a:p>
            <a:pPr algn="r" marL="0" indent="0" lvl="0">
              <a:lnSpc>
                <a:spcPts val="2380"/>
              </a:lnSpc>
              <a:spcBef>
                <a:spcPct val="0"/>
              </a:spcBef>
            </a:pPr>
            <a:r>
              <a:rPr lang="en-US" b="true" sz="1700" spc="85" u="none">
                <a:solidFill>
                  <a:srgbClr val="57541B"/>
                </a:solidFill>
                <a:latin typeface="DM Sans Bold"/>
                <a:ea typeface="DM Sans Bold"/>
                <a:cs typeface="DM Sans Bold"/>
                <a:sym typeface="DM Sans Bold"/>
              </a:rPr>
              <a:t>NEXT</a:t>
            </a:r>
          </a:p>
        </p:txBody>
      </p:sp>
      <p:grpSp>
        <p:nvGrpSpPr>
          <p:cNvPr name="Group 29" id="29"/>
          <p:cNvGrpSpPr/>
          <p:nvPr/>
        </p:nvGrpSpPr>
        <p:grpSpPr>
          <a:xfrm rot="0">
            <a:off x="-528400" y="7387582"/>
            <a:ext cx="18504208" cy="2478447"/>
            <a:chOff x="0" y="0"/>
            <a:chExt cx="24672278" cy="3304597"/>
          </a:xfrm>
        </p:grpSpPr>
        <p:sp>
          <p:nvSpPr>
            <p:cNvPr name="TextBox 30" id="30"/>
            <p:cNvSpPr txBox="true"/>
            <p:nvPr/>
          </p:nvSpPr>
          <p:spPr>
            <a:xfrm rot="0">
              <a:off x="0" y="-57150"/>
              <a:ext cx="24672278" cy="665666"/>
            </a:xfrm>
            <a:prstGeom prst="rect">
              <a:avLst/>
            </a:prstGeom>
          </p:spPr>
          <p:txBody>
            <a:bodyPr anchor="t" rtlCol="false" tIns="0" lIns="0" bIns="0" rIns="0">
              <a:spAutoFit/>
            </a:bodyPr>
            <a:lstStyle/>
            <a:p>
              <a:pPr algn="ctr">
                <a:lnSpc>
                  <a:spcPts val="4244"/>
                </a:lnSpc>
              </a:pPr>
              <a:r>
                <a:rPr lang="en-US" b="true" sz="3032" spc="-60">
                  <a:solidFill>
                    <a:srgbClr val="323012">
                      <a:alpha val="73725"/>
                    </a:srgbClr>
                  </a:solidFill>
                  <a:latin typeface="DM Sans Bold"/>
                  <a:ea typeface="DM Sans Bold"/>
                  <a:cs typeface="DM Sans Bold"/>
                  <a:sym typeface="DM Sans Bold"/>
                </a:rPr>
                <a:t>Methods</a:t>
              </a:r>
            </a:p>
          </p:txBody>
        </p:sp>
        <p:sp>
          <p:nvSpPr>
            <p:cNvPr name="TextBox 31" id="31"/>
            <p:cNvSpPr txBox="true"/>
            <p:nvPr/>
          </p:nvSpPr>
          <p:spPr>
            <a:xfrm rot="0">
              <a:off x="2040094" y="923310"/>
              <a:ext cx="20592090" cy="2381287"/>
            </a:xfrm>
            <a:prstGeom prst="rect">
              <a:avLst/>
            </a:prstGeom>
          </p:spPr>
          <p:txBody>
            <a:bodyPr anchor="t" rtlCol="false" tIns="0" lIns="0" bIns="0" rIns="0">
              <a:spAutoFit/>
            </a:bodyPr>
            <a:lstStyle/>
            <a:p>
              <a:pPr algn="ctr">
                <a:lnSpc>
                  <a:spcPts val="2885"/>
                </a:lnSpc>
              </a:pPr>
              <a:r>
                <a:rPr lang="en-US" sz="2061">
                  <a:solidFill>
                    <a:srgbClr val="000000"/>
                  </a:solidFill>
                  <a:latin typeface="DM Sans"/>
                  <a:ea typeface="DM Sans"/>
                  <a:cs typeface="DM Sans"/>
                  <a:sym typeface="DM Sans"/>
                </a:rPr>
                <a:t>The 4CAD level selection page is something I am responsible for building from scratch. My name is Juan Ahumada. I am an Architecture student at the New Jersey Institute of Technology and I am also the Web Structure Developer for 4CADs. I created the HTML and CSS styling of the level selection page based on the initial mockup, which was further developed into its current look. In addition, I am also responsible for creating the base model of the "About Us" page, which was completed with the addition of information and some adjustments by my teammates.</a:t>
              </a:r>
            </a:p>
          </p:txBody>
        </p:sp>
      </p:grpSp>
      <p:sp>
        <p:nvSpPr>
          <p:cNvPr name="TextBox 32" id="32"/>
          <p:cNvSpPr txBox="true"/>
          <p:nvPr/>
        </p:nvSpPr>
        <p:spPr>
          <a:xfrm rot="0">
            <a:off x="7794136" y="2703509"/>
            <a:ext cx="7785854"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Foundational HTML structure for choose your level page</a:t>
            </a:r>
          </a:p>
        </p:txBody>
      </p:sp>
      <p:sp>
        <p:nvSpPr>
          <p:cNvPr name="TextBox 33" id="33"/>
          <p:cNvSpPr txBox="true"/>
          <p:nvPr/>
        </p:nvSpPr>
        <p:spPr>
          <a:xfrm rot="0">
            <a:off x="7794136" y="3192379"/>
            <a:ext cx="4854297"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First Low-Fidelity Website Mockup</a:t>
            </a:r>
          </a:p>
        </p:txBody>
      </p:sp>
      <p:sp>
        <p:nvSpPr>
          <p:cNvPr name="TextBox 34" id="34"/>
          <p:cNvSpPr txBox="true"/>
          <p:nvPr/>
        </p:nvSpPr>
        <p:spPr>
          <a:xfrm rot="0">
            <a:off x="7831165" y="3686074"/>
            <a:ext cx="4248269"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Website footer structure code</a:t>
            </a:r>
          </a:p>
        </p:txBody>
      </p:sp>
      <p:sp>
        <p:nvSpPr>
          <p:cNvPr name="TextBox 35" id="35"/>
          <p:cNvSpPr txBox="true"/>
          <p:nvPr/>
        </p:nvSpPr>
        <p:spPr>
          <a:xfrm rot="0">
            <a:off x="7794136" y="4149093"/>
            <a:ext cx="6629400" cy="465797"/>
          </a:xfrm>
          <a:prstGeom prst="rect">
            <a:avLst/>
          </a:prstGeom>
        </p:spPr>
        <p:txBody>
          <a:bodyPr anchor="t" rtlCol="false" tIns="0" lIns="0" bIns="0" rIns="0">
            <a:spAutoFit/>
          </a:bodyPr>
          <a:lstStyle/>
          <a:p>
            <a:pPr algn="ctr">
              <a:lnSpc>
                <a:spcPts val="4048"/>
              </a:lnSpc>
              <a:spcBef>
                <a:spcPct val="0"/>
              </a:spcBef>
            </a:pPr>
            <a:r>
              <a:rPr lang="en-US" sz="2367">
                <a:solidFill>
                  <a:srgbClr val="323012"/>
                </a:solidFill>
                <a:latin typeface="DM Sans"/>
                <a:ea typeface="DM Sans"/>
                <a:cs typeface="DM Sans"/>
                <a:sym typeface="DM Sans"/>
              </a:rPr>
              <a:t>Foundational HTML structure for About Us page</a:t>
            </a:r>
          </a:p>
        </p:txBody>
      </p:sp>
      <p:sp>
        <p:nvSpPr>
          <p:cNvPr name="AutoShape 36" id="36"/>
          <p:cNvSpPr/>
          <p:nvPr/>
        </p:nvSpPr>
        <p:spPr>
          <a:xfrm flipH="true">
            <a:off x="5891508" y="2971631"/>
            <a:ext cx="1016603" cy="183325"/>
          </a:xfrm>
          <a:prstGeom prst="line">
            <a:avLst/>
          </a:prstGeom>
          <a:ln cap="flat" w="38100">
            <a:solidFill>
              <a:srgbClr val="323012"/>
            </a:solidFill>
            <a:prstDash val="lgDash"/>
            <a:headEnd type="none" len="sm" w="sm"/>
            <a:tailEnd type="arrow" len="sm" w="med"/>
          </a:ln>
        </p:spPr>
      </p:sp>
      <p:sp>
        <p:nvSpPr>
          <p:cNvPr name="AutoShape 37" id="37"/>
          <p:cNvSpPr/>
          <p:nvPr/>
        </p:nvSpPr>
        <p:spPr>
          <a:xfrm flipH="true">
            <a:off x="6522239" y="3375949"/>
            <a:ext cx="607732" cy="66588"/>
          </a:xfrm>
          <a:prstGeom prst="line">
            <a:avLst/>
          </a:prstGeom>
          <a:ln cap="flat" w="38100">
            <a:solidFill>
              <a:srgbClr val="323012"/>
            </a:solidFill>
            <a:prstDash val="lgDash"/>
            <a:headEnd type="none" len="sm" w="sm"/>
            <a:tailEnd type="arrow" len="sm" w="med"/>
          </a:ln>
        </p:spPr>
      </p:sp>
      <p:sp>
        <p:nvSpPr>
          <p:cNvPr name="AutoShape 38" id="38"/>
          <p:cNvSpPr/>
          <p:nvPr/>
        </p:nvSpPr>
        <p:spPr>
          <a:xfrm flipH="true">
            <a:off x="6369468" y="3922557"/>
            <a:ext cx="761809" cy="44040"/>
          </a:xfrm>
          <a:prstGeom prst="line">
            <a:avLst/>
          </a:prstGeom>
          <a:ln cap="flat" w="38100">
            <a:solidFill>
              <a:srgbClr val="323012"/>
            </a:solidFill>
            <a:prstDash val="lgDash"/>
            <a:headEnd type="none" len="sm" w="sm"/>
            <a:tailEnd type="arrow" len="sm" w="med"/>
          </a:ln>
        </p:spPr>
      </p:sp>
      <p:sp>
        <p:nvSpPr>
          <p:cNvPr name="AutoShape 39" id="39"/>
          <p:cNvSpPr/>
          <p:nvPr/>
        </p:nvSpPr>
        <p:spPr>
          <a:xfrm flipH="true" flipV="true">
            <a:off x="6369468" y="4228505"/>
            <a:ext cx="759404" cy="210636"/>
          </a:xfrm>
          <a:prstGeom prst="line">
            <a:avLst/>
          </a:prstGeom>
          <a:ln cap="flat" w="38100">
            <a:solidFill>
              <a:srgbClr val="323012"/>
            </a:solidFill>
            <a:prstDash val="lgDash"/>
            <a:headEnd type="none" len="sm" w="sm"/>
            <a:tailEnd type="arrow" len="sm" w="med"/>
          </a:ln>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DAGUtp9GCLc</dc:identifier>
  <dcterms:modified xsi:type="dcterms:W3CDTF">2011-08-01T06:04:30Z</dcterms:modified>
  <cp:revision>1</cp:revision>
  <dc:title>4CADs Final Presentation</dc:title>
</cp:coreProperties>
</file>